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3" r:id="rId3"/>
    <p:sldId id="264" r:id="rId4"/>
    <p:sldId id="265" r:id="rId5"/>
    <p:sldId id="266" r:id="rId6"/>
    <p:sldId id="267" r:id="rId7"/>
    <p:sldId id="269" r:id="rId8"/>
    <p:sldId id="284" r:id="rId9"/>
    <p:sldId id="272" r:id="rId10"/>
    <p:sldId id="285" r:id="rId11"/>
    <p:sldId id="273" r:id="rId12"/>
    <p:sldId id="283" r:id="rId13"/>
    <p:sldId id="261" r:id="rId14"/>
    <p:sldId id="262" r:id="rId15"/>
    <p:sldId id="287" r:id="rId16"/>
    <p:sldId id="286" r:id="rId17"/>
    <p:sldId id="270" r:id="rId18"/>
    <p:sldId id="279" r:id="rId19"/>
    <p:sldId id="280" r:id="rId20"/>
    <p:sldId id="288" r:id="rId21"/>
    <p:sldId id="289" r:id="rId22"/>
    <p:sldId id="281" r:id="rId23"/>
    <p:sldId id="290" r:id="rId24"/>
    <p:sldId id="291" r:id="rId25"/>
    <p:sldId id="292" r:id="rId26"/>
    <p:sldId id="277" r:id="rId27"/>
    <p:sldId id="259" r:id="rId28"/>
    <p:sldId id="274" r:id="rId29"/>
    <p:sldId id="275" r:id="rId30"/>
    <p:sldId id="293" r:id="rId31"/>
    <p:sldId id="294" r:id="rId32"/>
    <p:sldId id="295" r:id="rId33"/>
    <p:sldId id="296" r:id="rId34"/>
    <p:sldId id="299" r:id="rId35"/>
    <p:sldId id="298" r:id="rId36"/>
    <p:sldId id="300" r:id="rId37"/>
    <p:sldId id="303" r:id="rId38"/>
    <p:sldId id="297" r:id="rId39"/>
    <p:sldId id="301"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40" d="100"/>
          <a:sy n="40" d="100"/>
        </p:scale>
        <p:origin x="119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78050F-C133-49B1-A73D-7BD08793A4E8}"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5529D6B8-2250-4566-A451-F187FBDA829D}">
      <dgm:prSet custT="1"/>
      <dgm:spPr/>
      <dgm:t>
        <a:bodyPr/>
        <a:lstStyle/>
        <a:p>
          <a:r>
            <a:rPr lang="en-IN" sz="2400" dirty="0"/>
            <a:t>Invest in human capital- for ex. Education, skill enhancement etc</a:t>
          </a:r>
          <a:endParaRPr lang="en-US" sz="2400" dirty="0"/>
        </a:p>
      </dgm:t>
    </dgm:pt>
    <dgm:pt modelId="{2A16426F-AF3B-404E-B794-B342AD4A504C}" type="parTrans" cxnId="{B08523D2-A134-4BF0-B7B5-14A99A891E39}">
      <dgm:prSet/>
      <dgm:spPr/>
      <dgm:t>
        <a:bodyPr/>
        <a:lstStyle/>
        <a:p>
          <a:endParaRPr lang="en-US"/>
        </a:p>
      </dgm:t>
    </dgm:pt>
    <dgm:pt modelId="{78FB3A23-5CF2-4A0F-87DB-F355EE9AB63C}" type="sibTrans" cxnId="{B08523D2-A134-4BF0-B7B5-14A99A891E39}">
      <dgm:prSet phldrT="01" phldr="0"/>
      <dgm:spPr/>
      <dgm:t>
        <a:bodyPr/>
        <a:lstStyle/>
        <a:p>
          <a:r>
            <a:rPr lang="en-US"/>
            <a:t>01</a:t>
          </a:r>
        </a:p>
      </dgm:t>
    </dgm:pt>
    <dgm:pt modelId="{D0DBF2E7-7453-47B5-9C4D-872D0D1A02C3}">
      <dgm:prSet custT="1"/>
      <dgm:spPr/>
      <dgm:t>
        <a:bodyPr/>
        <a:lstStyle/>
        <a:p>
          <a:r>
            <a:rPr lang="en-IN" sz="2400" dirty="0"/>
            <a:t>Invest in financial capital – for ex. Insurance, credit, stocks etc</a:t>
          </a:r>
          <a:endParaRPr lang="en-US" sz="2400" dirty="0"/>
        </a:p>
      </dgm:t>
    </dgm:pt>
    <dgm:pt modelId="{F59BD107-19A6-49AF-84AD-D1DAF302508E}" type="parTrans" cxnId="{88A10464-F674-4370-B3E1-E43AEEC5D5C2}">
      <dgm:prSet/>
      <dgm:spPr/>
      <dgm:t>
        <a:bodyPr/>
        <a:lstStyle/>
        <a:p>
          <a:endParaRPr lang="en-US"/>
        </a:p>
      </dgm:t>
    </dgm:pt>
    <dgm:pt modelId="{F87892A2-C82B-4DC3-A035-5702455296CA}" type="sibTrans" cxnId="{88A10464-F674-4370-B3E1-E43AEEC5D5C2}">
      <dgm:prSet phldrT="02" phldr="0"/>
      <dgm:spPr/>
      <dgm:t>
        <a:bodyPr/>
        <a:lstStyle/>
        <a:p>
          <a:r>
            <a:rPr lang="en-US"/>
            <a:t>02</a:t>
          </a:r>
          <a:endParaRPr lang="en-US" dirty="0"/>
        </a:p>
      </dgm:t>
    </dgm:pt>
    <dgm:pt modelId="{072B6199-3EE6-4F87-BE48-1636ADBFD128}">
      <dgm:prSet custT="1"/>
      <dgm:spPr/>
      <dgm:t>
        <a:bodyPr/>
        <a:lstStyle/>
        <a:p>
          <a:r>
            <a:rPr lang="en-IN" sz="2400" dirty="0"/>
            <a:t>Invest in social capital – for ex. – children, family, friends etc</a:t>
          </a:r>
          <a:endParaRPr lang="en-US" sz="2400" dirty="0"/>
        </a:p>
      </dgm:t>
    </dgm:pt>
    <dgm:pt modelId="{0EA037E1-6B7B-4107-961E-D9CD26045EA5}" type="parTrans" cxnId="{8C7E0397-82EF-4D26-85CD-E8E516332486}">
      <dgm:prSet/>
      <dgm:spPr/>
      <dgm:t>
        <a:bodyPr/>
        <a:lstStyle/>
        <a:p>
          <a:endParaRPr lang="en-US"/>
        </a:p>
      </dgm:t>
    </dgm:pt>
    <dgm:pt modelId="{B14D3FF6-E689-4B7A-A7E3-DAE34B95C36B}" type="sibTrans" cxnId="{8C7E0397-82EF-4D26-85CD-E8E516332486}">
      <dgm:prSet phldrT="03" phldr="0"/>
      <dgm:spPr/>
      <dgm:t>
        <a:bodyPr/>
        <a:lstStyle/>
        <a:p>
          <a:r>
            <a:rPr lang="en-US"/>
            <a:t>03</a:t>
          </a:r>
        </a:p>
      </dgm:t>
    </dgm:pt>
    <dgm:pt modelId="{D7681EC1-4274-4E9A-9324-F413E7B72A41}">
      <dgm:prSet custT="1"/>
      <dgm:spPr/>
      <dgm:t>
        <a:bodyPr/>
        <a:lstStyle/>
        <a:p>
          <a:r>
            <a:rPr lang="en-IN" sz="2400" dirty="0"/>
            <a:t>Invest in health capital – for ex – nutrition, exercise etc</a:t>
          </a:r>
          <a:endParaRPr lang="en-US" sz="2400" dirty="0"/>
        </a:p>
      </dgm:t>
    </dgm:pt>
    <dgm:pt modelId="{A3DF1474-8140-41F3-BC85-FA568C1FCA07}" type="parTrans" cxnId="{7846E5A8-9944-4784-BE42-AF3A3C1E99E3}">
      <dgm:prSet/>
      <dgm:spPr/>
      <dgm:t>
        <a:bodyPr/>
        <a:lstStyle/>
        <a:p>
          <a:endParaRPr lang="en-US"/>
        </a:p>
      </dgm:t>
    </dgm:pt>
    <dgm:pt modelId="{90C86B90-4B90-4B49-B34E-A535460657A9}" type="sibTrans" cxnId="{7846E5A8-9944-4784-BE42-AF3A3C1E99E3}">
      <dgm:prSet phldrT="04" phldr="0"/>
      <dgm:spPr/>
      <dgm:t>
        <a:bodyPr/>
        <a:lstStyle/>
        <a:p>
          <a:r>
            <a:rPr lang="en-US"/>
            <a:t>04</a:t>
          </a:r>
        </a:p>
      </dgm:t>
    </dgm:pt>
    <dgm:pt modelId="{9182E94B-9A9A-4AEE-9F58-C8EF2AB496EC}" type="pres">
      <dgm:prSet presAssocID="{0178050F-C133-49B1-A73D-7BD08793A4E8}" presName="Name0" presStyleCnt="0">
        <dgm:presLayoutVars>
          <dgm:animLvl val="lvl"/>
          <dgm:resizeHandles val="exact"/>
        </dgm:presLayoutVars>
      </dgm:prSet>
      <dgm:spPr/>
    </dgm:pt>
    <dgm:pt modelId="{03A230A1-9A0B-4C4F-8D9B-BCC0B1E89996}" type="pres">
      <dgm:prSet presAssocID="{5529D6B8-2250-4566-A451-F187FBDA829D}" presName="compositeNode" presStyleCnt="0">
        <dgm:presLayoutVars>
          <dgm:bulletEnabled val="1"/>
        </dgm:presLayoutVars>
      </dgm:prSet>
      <dgm:spPr/>
    </dgm:pt>
    <dgm:pt modelId="{5AB10062-F5D4-410A-8A15-E579C386C287}" type="pres">
      <dgm:prSet presAssocID="{5529D6B8-2250-4566-A451-F187FBDA829D}" presName="bgRect" presStyleLbl="alignNode1" presStyleIdx="0" presStyleCnt="4" custScaleY="117104"/>
      <dgm:spPr/>
    </dgm:pt>
    <dgm:pt modelId="{62C3A112-5E54-4C00-9194-D560B3AB2662}" type="pres">
      <dgm:prSet presAssocID="{78FB3A23-5CF2-4A0F-87DB-F355EE9AB63C}" presName="sibTransNodeRect" presStyleLbl="alignNode1" presStyleIdx="0" presStyleCnt="4">
        <dgm:presLayoutVars>
          <dgm:chMax val="0"/>
          <dgm:bulletEnabled val="1"/>
        </dgm:presLayoutVars>
      </dgm:prSet>
      <dgm:spPr/>
    </dgm:pt>
    <dgm:pt modelId="{65A1AEE2-D685-4DE2-9EB0-F1654B0B00A3}" type="pres">
      <dgm:prSet presAssocID="{5529D6B8-2250-4566-A451-F187FBDA829D}" presName="nodeRect" presStyleLbl="alignNode1" presStyleIdx="0" presStyleCnt="4">
        <dgm:presLayoutVars>
          <dgm:bulletEnabled val="1"/>
        </dgm:presLayoutVars>
      </dgm:prSet>
      <dgm:spPr/>
    </dgm:pt>
    <dgm:pt modelId="{AA24BD71-9924-44F4-95F3-D613EE2C1678}" type="pres">
      <dgm:prSet presAssocID="{78FB3A23-5CF2-4A0F-87DB-F355EE9AB63C}" presName="sibTrans" presStyleCnt="0"/>
      <dgm:spPr/>
    </dgm:pt>
    <dgm:pt modelId="{C265C02B-DEAF-4BC0-961A-6FBA28AB3FF6}" type="pres">
      <dgm:prSet presAssocID="{D0DBF2E7-7453-47B5-9C4D-872D0D1A02C3}" presName="compositeNode" presStyleCnt="0">
        <dgm:presLayoutVars>
          <dgm:bulletEnabled val="1"/>
        </dgm:presLayoutVars>
      </dgm:prSet>
      <dgm:spPr/>
    </dgm:pt>
    <dgm:pt modelId="{B773BD09-68CF-4100-AC52-22B63FFD5BB5}" type="pres">
      <dgm:prSet presAssocID="{D0DBF2E7-7453-47B5-9C4D-872D0D1A02C3}" presName="bgRect" presStyleLbl="alignNode1" presStyleIdx="1" presStyleCnt="4" custScaleX="109566" custScaleY="125491"/>
      <dgm:spPr/>
    </dgm:pt>
    <dgm:pt modelId="{3DE837E5-0FB9-42DE-AE7B-43ED7953204C}" type="pres">
      <dgm:prSet presAssocID="{F87892A2-C82B-4DC3-A035-5702455296CA}" presName="sibTransNodeRect" presStyleLbl="alignNode1" presStyleIdx="1" presStyleCnt="4">
        <dgm:presLayoutVars>
          <dgm:chMax val="0"/>
          <dgm:bulletEnabled val="1"/>
        </dgm:presLayoutVars>
      </dgm:prSet>
      <dgm:spPr/>
    </dgm:pt>
    <dgm:pt modelId="{62952E44-7B21-4DB3-9EB0-0B7B33EE74C5}" type="pres">
      <dgm:prSet presAssocID="{D0DBF2E7-7453-47B5-9C4D-872D0D1A02C3}" presName="nodeRect" presStyleLbl="alignNode1" presStyleIdx="1" presStyleCnt="4">
        <dgm:presLayoutVars>
          <dgm:bulletEnabled val="1"/>
        </dgm:presLayoutVars>
      </dgm:prSet>
      <dgm:spPr/>
    </dgm:pt>
    <dgm:pt modelId="{B25DEF06-691E-4180-BF0A-D168CEC0CFFD}" type="pres">
      <dgm:prSet presAssocID="{F87892A2-C82B-4DC3-A035-5702455296CA}" presName="sibTrans" presStyleCnt="0"/>
      <dgm:spPr/>
    </dgm:pt>
    <dgm:pt modelId="{4117D492-C506-42C5-AA76-97CF3C189E75}" type="pres">
      <dgm:prSet presAssocID="{072B6199-3EE6-4F87-BE48-1636ADBFD128}" presName="compositeNode" presStyleCnt="0">
        <dgm:presLayoutVars>
          <dgm:bulletEnabled val="1"/>
        </dgm:presLayoutVars>
      </dgm:prSet>
      <dgm:spPr/>
    </dgm:pt>
    <dgm:pt modelId="{4810A1AE-5033-4386-A62C-0C64A8DBCFBF}" type="pres">
      <dgm:prSet presAssocID="{072B6199-3EE6-4F87-BE48-1636ADBFD128}" presName="bgRect" presStyleLbl="alignNode1" presStyleIdx="2" presStyleCnt="4" custScaleY="124332"/>
      <dgm:spPr/>
    </dgm:pt>
    <dgm:pt modelId="{A6F60FF9-7A43-4173-AA5B-4D9521FC5344}" type="pres">
      <dgm:prSet presAssocID="{B14D3FF6-E689-4B7A-A7E3-DAE34B95C36B}" presName="sibTransNodeRect" presStyleLbl="alignNode1" presStyleIdx="2" presStyleCnt="4">
        <dgm:presLayoutVars>
          <dgm:chMax val="0"/>
          <dgm:bulletEnabled val="1"/>
        </dgm:presLayoutVars>
      </dgm:prSet>
      <dgm:spPr/>
    </dgm:pt>
    <dgm:pt modelId="{0452ADF6-76F5-4EC0-B5D0-F766197292EB}" type="pres">
      <dgm:prSet presAssocID="{072B6199-3EE6-4F87-BE48-1636ADBFD128}" presName="nodeRect" presStyleLbl="alignNode1" presStyleIdx="2" presStyleCnt="4">
        <dgm:presLayoutVars>
          <dgm:bulletEnabled val="1"/>
        </dgm:presLayoutVars>
      </dgm:prSet>
      <dgm:spPr/>
    </dgm:pt>
    <dgm:pt modelId="{E6AD7096-6A06-4C77-AFDF-A7F96B56EFFA}" type="pres">
      <dgm:prSet presAssocID="{B14D3FF6-E689-4B7A-A7E3-DAE34B95C36B}" presName="sibTrans" presStyleCnt="0"/>
      <dgm:spPr/>
    </dgm:pt>
    <dgm:pt modelId="{BDCD0BFB-26BA-432F-8727-021759CCB16E}" type="pres">
      <dgm:prSet presAssocID="{D7681EC1-4274-4E9A-9324-F413E7B72A41}" presName="compositeNode" presStyleCnt="0">
        <dgm:presLayoutVars>
          <dgm:bulletEnabled val="1"/>
        </dgm:presLayoutVars>
      </dgm:prSet>
      <dgm:spPr/>
    </dgm:pt>
    <dgm:pt modelId="{3E531B87-882B-43E2-9E4B-F33FAB6B8DA2}" type="pres">
      <dgm:prSet presAssocID="{D7681EC1-4274-4E9A-9324-F413E7B72A41}" presName="bgRect" presStyleLbl="alignNode1" presStyleIdx="3" presStyleCnt="4" custScaleX="87923" custScaleY="132718"/>
      <dgm:spPr/>
    </dgm:pt>
    <dgm:pt modelId="{289387A8-8C47-483C-9460-A9874D06B15C}" type="pres">
      <dgm:prSet presAssocID="{90C86B90-4B90-4B49-B34E-A535460657A9}" presName="sibTransNodeRect" presStyleLbl="alignNode1" presStyleIdx="3" presStyleCnt="4">
        <dgm:presLayoutVars>
          <dgm:chMax val="0"/>
          <dgm:bulletEnabled val="1"/>
        </dgm:presLayoutVars>
      </dgm:prSet>
      <dgm:spPr/>
    </dgm:pt>
    <dgm:pt modelId="{D205683A-9379-491D-9FBC-F68E130036BC}" type="pres">
      <dgm:prSet presAssocID="{D7681EC1-4274-4E9A-9324-F413E7B72A41}" presName="nodeRect" presStyleLbl="alignNode1" presStyleIdx="3" presStyleCnt="4">
        <dgm:presLayoutVars>
          <dgm:bulletEnabled val="1"/>
        </dgm:presLayoutVars>
      </dgm:prSet>
      <dgm:spPr/>
    </dgm:pt>
  </dgm:ptLst>
  <dgm:cxnLst>
    <dgm:cxn modelId="{A6F9B705-5F38-4475-8F8D-9326976B99E4}" type="presOf" srcId="{90C86B90-4B90-4B49-B34E-A535460657A9}" destId="{289387A8-8C47-483C-9460-A9874D06B15C}" srcOrd="0" destOrd="0" presId="urn:microsoft.com/office/officeart/2016/7/layout/LinearBlockProcessNumbered"/>
    <dgm:cxn modelId="{9A05203B-3268-496B-8E60-6E50D83114F0}" type="presOf" srcId="{D7681EC1-4274-4E9A-9324-F413E7B72A41}" destId="{D205683A-9379-491D-9FBC-F68E130036BC}" srcOrd="1" destOrd="0" presId="urn:microsoft.com/office/officeart/2016/7/layout/LinearBlockProcessNumbered"/>
    <dgm:cxn modelId="{88A10464-F674-4370-B3E1-E43AEEC5D5C2}" srcId="{0178050F-C133-49B1-A73D-7BD08793A4E8}" destId="{D0DBF2E7-7453-47B5-9C4D-872D0D1A02C3}" srcOrd="1" destOrd="0" parTransId="{F59BD107-19A6-49AF-84AD-D1DAF302508E}" sibTransId="{F87892A2-C82B-4DC3-A035-5702455296CA}"/>
    <dgm:cxn modelId="{6957C447-29FE-4807-8BF2-5C2E0C4D523C}" type="presOf" srcId="{D0DBF2E7-7453-47B5-9C4D-872D0D1A02C3}" destId="{B773BD09-68CF-4100-AC52-22B63FFD5BB5}" srcOrd="0" destOrd="0" presId="urn:microsoft.com/office/officeart/2016/7/layout/LinearBlockProcessNumbered"/>
    <dgm:cxn modelId="{356C7077-0EB2-433A-A220-E1C41401C416}" type="presOf" srcId="{072B6199-3EE6-4F87-BE48-1636ADBFD128}" destId="{4810A1AE-5033-4386-A62C-0C64A8DBCFBF}" srcOrd="0" destOrd="0" presId="urn:microsoft.com/office/officeart/2016/7/layout/LinearBlockProcessNumbered"/>
    <dgm:cxn modelId="{EFCE5484-F3D2-46F7-A395-197BB4B9CC0B}" type="presOf" srcId="{072B6199-3EE6-4F87-BE48-1636ADBFD128}" destId="{0452ADF6-76F5-4EC0-B5D0-F766197292EB}" srcOrd="1" destOrd="0" presId="urn:microsoft.com/office/officeart/2016/7/layout/LinearBlockProcessNumbered"/>
    <dgm:cxn modelId="{108CDA92-E64C-476D-96B6-37FECB09B6B0}" type="presOf" srcId="{5529D6B8-2250-4566-A451-F187FBDA829D}" destId="{65A1AEE2-D685-4DE2-9EB0-F1654B0B00A3}" srcOrd="1" destOrd="0" presId="urn:microsoft.com/office/officeart/2016/7/layout/LinearBlockProcessNumbered"/>
    <dgm:cxn modelId="{1BB96F93-DF56-469D-978F-E649DD019BBF}" type="presOf" srcId="{D0DBF2E7-7453-47B5-9C4D-872D0D1A02C3}" destId="{62952E44-7B21-4DB3-9EB0-0B7B33EE74C5}" srcOrd="1" destOrd="0" presId="urn:microsoft.com/office/officeart/2016/7/layout/LinearBlockProcessNumbered"/>
    <dgm:cxn modelId="{8C7E0397-82EF-4D26-85CD-E8E516332486}" srcId="{0178050F-C133-49B1-A73D-7BD08793A4E8}" destId="{072B6199-3EE6-4F87-BE48-1636ADBFD128}" srcOrd="2" destOrd="0" parTransId="{0EA037E1-6B7B-4107-961E-D9CD26045EA5}" sibTransId="{B14D3FF6-E689-4B7A-A7E3-DAE34B95C36B}"/>
    <dgm:cxn modelId="{9581579A-9837-44CD-8084-ED80E2E7C0A4}" type="presOf" srcId="{D7681EC1-4274-4E9A-9324-F413E7B72A41}" destId="{3E531B87-882B-43E2-9E4B-F33FAB6B8DA2}" srcOrd="0" destOrd="0" presId="urn:microsoft.com/office/officeart/2016/7/layout/LinearBlockProcessNumbered"/>
    <dgm:cxn modelId="{BF58A29D-810D-4AC9-8140-7000E84E2DF5}" type="presOf" srcId="{F87892A2-C82B-4DC3-A035-5702455296CA}" destId="{3DE837E5-0FB9-42DE-AE7B-43ED7953204C}" srcOrd="0" destOrd="0" presId="urn:microsoft.com/office/officeart/2016/7/layout/LinearBlockProcessNumbered"/>
    <dgm:cxn modelId="{7846E5A8-9944-4784-BE42-AF3A3C1E99E3}" srcId="{0178050F-C133-49B1-A73D-7BD08793A4E8}" destId="{D7681EC1-4274-4E9A-9324-F413E7B72A41}" srcOrd="3" destOrd="0" parTransId="{A3DF1474-8140-41F3-BC85-FA568C1FCA07}" sibTransId="{90C86B90-4B90-4B49-B34E-A535460657A9}"/>
    <dgm:cxn modelId="{95EB13B8-7F6A-425F-87AA-CD676DF3885E}" type="presOf" srcId="{5529D6B8-2250-4566-A451-F187FBDA829D}" destId="{5AB10062-F5D4-410A-8A15-E579C386C287}" srcOrd="0" destOrd="0" presId="urn:microsoft.com/office/officeart/2016/7/layout/LinearBlockProcessNumbered"/>
    <dgm:cxn modelId="{7502C7C7-7B27-42C4-9B7B-6558DDA6FAC9}" type="presOf" srcId="{78FB3A23-5CF2-4A0F-87DB-F355EE9AB63C}" destId="{62C3A112-5E54-4C00-9194-D560B3AB2662}" srcOrd="0" destOrd="0" presId="urn:microsoft.com/office/officeart/2016/7/layout/LinearBlockProcessNumbered"/>
    <dgm:cxn modelId="{B08523D2-A134-4BF0-B7B5-14A99A891E39}" srcId="{0178050F-C133-49B1-A73D-7BD08793A4E8}" destId="{5529D6B8-2250-4566-A451-F187FBDA829D}" srcOrd="0" destOrd="0" parTransId="{2A16426F-AF3B-404E-B794-B342AD4A504C}" sibTransId="{78FB3A23-5CF2-4A0F-87DB-F355EE9AB63C}"/>
    <dgm:cxn modelId="{7DBE8BE8-626B-4DDA-A20B-187EA5F47D21}" type="presOf" srcId="{B14D3FF6-E689-4B7A-A7E3-DAE34B95C36B}" destId="{A6F60FF9-7A43-4173-AA5B-4D9521FC5344}" srcOrd="0" destOrd="0" presId="urn:microsoft.com/office/officeart/2016/7/layout/LinearBlockProcessNumbered"/>
    <dgm:cxn modelId="{316953EB-02C6-4608-996F-2AC0EC6EBDAC}" type="presOf" srcId="{0178050F-C133-49B1-A73D-7BD08793A4E8}" destId="{9182E94B-9A9A-4AEE-9F58-C8EF2AB496EC}" srcOrd="0" destOrd="0" presId="urn:microsoft.com/office/officeart/2016/7/layout/LinearBlockProcessNumbered"/>
    <dgm:cxn modelId="{55C59263-0793-4E7D-9675-993094466F81}" type="presParOf" srcId="{9182E94B-9A9A-4AEE-9F58-C8EF2AB496EC}" destId="{03A230A1-9A0B-4C4F-8D9B-BCC0B1E89996}" srcOrd="0" destOrd="0" presId="urn:microsoft.com/office/officeart/2016/7/layout/LinearBlockProcessNumbered"/>
    <dgm:cxn modelId="{E041F2A1-DDB0-4F86-AA17-6B186B811C02}" type="presParOf" srcId="{03A230A1-9A0B-4C4F-8D9B-BCC0B1E89996}" destId="{5AB10062-F5D4-410A-8A15-E579C386C287}" srcOrd="0" destOrd="0" presId="urn:microsoft.com/office/officeart/2016/7/layout/LinearBlockProcessNumbered"/>
    <dgm:cxn modelId="{E71567E3-5FD2-44FF-AF29-08D990F564EB}" type="presParOf" srcId="{03A230A1-9A0B-4C4F-8D9B-BCC0B1E89996}" destId="{62C3A112-5E54-4C00-9194-D560B3AB2662}" srcOrd="1" destOrd="0" presId="urn:microsoft.com/office/officeart/2016/7/layout/LinearBlockProcessNumbered"/>
    <dgm:cxn modelId="{BA2DE8F7-332D-4605-AFC8-2C66BAE322BA}" type="presParOf" srcId="{03A230A1-9A0B-4C4F-8D9B-BCC0B1E89996}" destId="{65A1AEE2-D685-4DE2-9EB0-F1654B0B00A3}" srcOrd="2" destOrd="0" presId="urn:microsoft.com/office/officeart/2016/7/layout/LinearBlockProcessNumbered"/>
    <dgm:cxn modelId="{BB359AFC-EE58-4F8E-A2AB-E79C633AF091}" type="presParOf" srcId="{9182E94B-9A9A-4AEE-9F58-C8EF2AB496EC}" destId="{AA24BD71-9924-44F4-95F3-D613EE2C1678}" srcOrd="1" destOrd="0" presId="urn:microsoft.com/office/officeart/2016/7/layout/LinearBlockProcessNumbered"/>
    <dgm:cxn modelId="{AD47D320-CFBE-4EB8-96DD-C97705DB5739}" type="presParOf" srcId="{9182E94B-9A9A-4AEE-9F58-C8EF2AB496EC}" destId="{C265C02B-DEAF-4BC0-961A-6FBA28AB3FF6}" srcOrd="2" destOrd="0" presId="urn:microsoft.com/office/officeart/2016/7/layout/LinearBlockProcessNumbered"/>
    <dgm:cxn modelId="{605FA675-0644-409C-BC02-CC80F1E89053}" type="presParOf" srcId="{C265C02B-DEAF-4BC0-961A-6FBA28AB3FF6}" destId="{B773BD09-68CF-4100-AC52-22B63FFD5BB5}" srcOrd="0" destOrd="0" presId="urn:microsoft.com/office/officeart/2016/7/layout/LinearBlockProcessNumbered"/>
    <dgm:cxn modelId="{88F4437E-D0F8-445C-B912-DBA695A03BDD}" type="presParOf" srcId="{C265C02B-DEAF-4BC0-961A-6FBA28AB3FF6}" destId="{3DE837E5-0FB9-42DE-AE7B-43ED7953204C}" srcOrd="1" destOrd="0" presId="urn:microsoft.com/office/officeart/2016/7/layout/LinearBlockProcessNumbered"/>
    <dgm:cxn modelId="{958CE05C-D89D-4737-8DFE-F83B3E6E842C}" type="presParOf" srcId="{C265C02B-DEAF-4BC0-961A-6FBA28AB3FF6}" destId="{62952E44-7B21-4DB3-9EB0-0B7B33EE74C5}" srcOrd="2" destOrd="0" presId="urn:microsoft.com/office/officeart/2016/7/layout/LinearBlockProcessNumbered"/>
    <dgm:cxn modelId="{70D74485-BC62-444A-89EF-F797BB502210}" type="presParOf" srcId="{9182E94B-9A9A-4AEE-9F58-C8EF2AB496EC}" destId="{B25DEF06-691E-4180-BF0A-D168CEC0CFFD}" srcOrd="3" destOrd="0" presId="urn:microsoft.com/office/officeart/2016/7/layout/LinearBlockProcessNumbered"/>
    <dgm:cxn modelId="{898B3FE7-82BE-4F64-9186-6A8B0A471766}" type="presParOf" srcId="{9182E94B-9A9A-4AEE-9F58-C8EF2AB496EC}" destId="{4117D492-C506-42C5-AA76-97CF3C189E75}" srcOrd="4" destOrd="0" presId="urn:microsoft.com/office/officeart/2016/7/layout/LinearBlockProcessNumbered"/>
    <dgm:cxn modelId="{3C63CDD8-C5C8-4A81-80C4-0AB7DAA8A022}" type="presParOf" srcId="{4117D492-C506-42C5-AA76-97CF3C189E75}" destId="{4810A1AE-5033-4386-A62C-0C64A8DBCFBF}" srcOrd="0" destOrd="0" presId="urn:microsoft.com/office/officeart/2016/7/layout/LinearBlockProcessNumbered"/>
    <dgm:cxn modelId="{DD76DA95-EC7D-4579-8664-85DCD4366D23}" type="presParOf" srcId="{4117D492-C506-42C5-AA76-97CF3C189E75}" destId="{A6F60FF9-7A43-4173-AA5B-4D9521FC5344}" srcOrd="1" destOrd="0" presId="urn:microsoft.com/office/officeart/2016/7/layout/LinearBlockProcessNumbered"/>
    <dgm:cxn modelId="{AC4751C3-111E-4D50-B513-F386785B36A7}" type="presParOf" srcId="{4117D492-C506-42C5-AA76-97CF3C189E75}" destId="{0452ADF6-76F5-4EC0-B5D0-F766197292EB}" srcOrd="2" destOrd="0" presId="urn:microsoft.com/office/officeart/2016/7/layout/LinearBlockProcessNumbered"/>
    <dgm:cxn modelId="{675BC0E9-0548-4322-BDF3-443762102ED1}" type="presParOf" srcId="{9182E94B-9A9A-4AEE-9F58-C8EF2AB496EC}" destId="{E6AD7096-6A06-4C77-AFDF-A7F96B56EFFA}" srcOrd="5" destOrd="0" presId="urn:microsoft.com/office/officeart/2016/7/layout/LinearBlockProcessNumbered"/>
    <dgm:cxn modelId="{D0BFDEF8-9E9C-4B63-9F18-B59D751ADECB}" type="presParOf" srcId="{9182E94B-9A9A-4AEE-9F58-C8EF2AB496EC}" destId="{BDCD0BFB-26BA-432F-8727-021759CCB16E}" srcOrd="6" destOrd="0" presId="urn:microsoft.com/office/officeart/2016/7/layout/LinearBlockProcessNumbered"/>
    <dgm:cxn modelId="{52B41A63-191C-4095-8051-93A248CADA46}" type="presParOf" srcId="{BDCD0BFB-26BA-432F-8727-021759CCB16E}" destId="{3E531B87-882B-43E2-9E4B-F33FAB6B8DA2}" srcOrd="0" destOrd="0" presId="urn:microsoft.com/office/officeart/2016/7/layout/LinearBlockProcessNumbered"/>
    <dgm:cxn modelId="{45C91285-B9A8-4021-980A-A45AF120F4D7}" type="presParOf" srcId="{BDCD0BFB-26BA-432F-8727-021759CCB16E}" destId="{289387A8-8C47-483C-9460-A9874D06B15C}" srcOrd="1" destOrd="0" presId="urn:microsoft.com/office/officeart/2016/7/layout/LinearBlockProcessNumbered"/>
    <dgm:cxn modelId="{3DCF449C-9ED2-4017-9EB3-9F9A1C01C299}" type="presParOf" srcId="{BDCD0BFB-26BA-432F-8727-021759CCB16E}" destId="{D205683A-9379-491D-9FBC-F68E130036B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BBC1B9-F785-441B-8B0B-56791B8F7DE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F0FC70D-4DF4-427E-B216-D3A484B4B3F5}">
      <dgm:prSet/>
      <dgm:spPr/>
      <dgm:t>
        <a:bodyPr/>
        <a:lstStyle/>
        <a:p>
          <a:r>
            <a:rPr lang="en-US"/>
            <a:t>Behavioral economics is about working constructively with the standard economic model to get a better understanding of economic behavior.</a:t>
          </a:r>
        </a:p>
      </dgm:t>
    </dgm:pt>
    <dgm:pt modelId="{305A776D-4D95-44C2-A72D-225B49AE9D36}" type="parTrans" cxnId="{144F1367-3B08-4A70-8E0C-CEBE902C4BA5}">
      <dgm:prSet/>
      <dgm:spPr/>
      <dgm:t>
        <a:bodyPr/>
        <a:lstStyle/>
        <a:p>
          <a:endParaRPr lang="en-US"/>
        </a:p>
      </dgm:t>
    </dgm:pt>
    <dgm:pt modelId="{38FE9E96-3714-44D6-9E97-66CAA0709910}" type="sibTrans" cxnId="{144F1367-3B08-4A70-8E0C-CEBE902C4BA5}">
      <dgm:prSet/>
      <dgm:spPr/>
      <dgm:t>
        <a:bodyPr/>
        <a:lstStyle/>
        <a:p>
          <a:endParaRPr lang="en-US"/>
        </a:p>
      </dgm:t>
    </dgm:pt>
    <dgm:pt modelId="{08DB964A-2D22-48D5-96E7-B5D043792142}">
      <dgm:prSet/>
      <dgm:spPr/>
      <dgm:t>
        <a:bodyPr/>
        <a:lstStyle/>
        <a:p>
          <a:r>
            <a:rPr lang="en-US"/>
            <a:t>Behavioral Economics integrates psychological insights into human behavior to explain economic decision-making. It challenges the assumption of fully rational agents in traditional economics.</a:t>
          </a:r>
        </a:p>
      </dgm:t>
    </dgm:pt>
    <dgm:pt modelId="{E64FF622-DC5A-44E0-B142-6EA9AE539509}" type="parTrans" cxnId="{634F9060-770C-4230-BBCC-DFDA0342BAE2}">
      <dgm:prSet/>
      <dgm:spPr/>
      <dgm:t>
        <a:bodyPr/>
        <a:lstStyle/>
        <a:p>
          <a:endParaRPr lang="en-US"/>
        </a:p>
      </dgm:t>
    </dgm:pt>
    <dgm:pt modelId="{E83E8176-E0AC-4CB7-ACF2-C61CF08596EF}" type="sibTrans" cxnId="{634F9060-770C-4230-BBCC-DFDA0342BAE2}">
      <dgm:prSet/>
      <dgm:spPr/>
      <dgm:t>
        <a:bodyPr/>
        <a:lstStyle/>
        <a:p>
          <a:endParaRPr lang="en-US"/>
        </a:p>
      </dgm:t>
    </dgm:pt>
    <dgm:pt modelId="{7B95B65D-D2DC-448B-85AA-6E76B1FB2D95}" type="pres">
      <dgm:prSet presAssocID="{EFBBC1B9-F785-441B-8B0B-56791B8F7DEA}" presName="hierChild1" presStyleCnt="0">
        <dgm:presLayoutVars>
          <dgm:chPref val="1"/>
          <dgm:dir/>
          <dgm:animOne val="branch"/>
          <dgm:animLvl val="lvl"/>
          <dgm:resizeHandles/>
        </dgm:presLayoutVars>
      </dgm:prSet>
      <dgm:spPr/>
    </dgm:pt>
    <dgm:pt modelId="{2FDC7390-40FF-4751-85C0-919611344658}" type="pres">
      <dgm:prSet presAssocID="{BF0FC70D-4DF4-427E-B216-D3A484B4B3F5}" presName="hierRoot1" presStyleCnt="0"/>
      <dgm:spPr/>
    </dgm:pt>
    <dgm:pt modelId="{CA8CC9DA-2834-4C24-B6CD-684E7AB78582}" type="pres">
      <dgm:prSet presAssocID="{BF0FC70D-4DF4-427E-B216-D3A484B4B3F5}" presName="composite" presStyleCnt="0"/>
      <dgm:spPr/>
    </dgm:pt>
    <dgm:pt modelId="{E6C59452-34B4-4BFB-8021-7749535D12E7}" type="pres">
      <dgm:prSet presAssocID="{BF0FC70D-4DF4-427E-B216-D3A484B4B3F5}" presName="background" presStyleLbl="node0" presStyleIdx="0" presStyleCnt="2"/>
      <dgm:spPr/>
    </dgm:pt>
    <dgm:pt modelId="{4B8278AF-7BD9-40FB-942B-9420C9A1A773}" type="pres">
      <dgm:prSet presAssocID="{BF0FC70D-4DF4-427E-B216-D3A484B4B3F5}" presName="text" presStyleLbl="fgAcc0" presStyleIdx="0" presStyleCnt="2">
        <dgm:presLayoutVars>
          <dgm:chPref val="3"/>
        </dgm:presLayoutVars>
      </dgm:prSet>
      <dgm:spPr/>
    </dgm:pt>
    <dgm:pt modelId="{FB29443C-5509-4FCC-9725-217F24736322}" type="pres">
      <dgm:prSet presAssocID="{BF0FC70D-4DF4-427E-B216-D3A484B4B3F5}" presName="hierChild2" presStyleCnt="0"/>
      <dgm:spPr/>
    </dgm:pt>
    <dgm:pt modelId="{D2CC0E91-F035-434B-87B4-F7B81354F0E5}" type="pres">
      <dgm:prSet presAssocID="{08DB964A-2D22-48D5-96E7-B5D043792142}" presName="hierRoot1" presStyleCnt="0"/>
      <dgm:spPr/>
    </dgm:pt>
    <dgm:pt modelId="{6B5151EF-76AC-4DE3-9365-0164A81EC20F}" type="pres">
      <dgm:prSet presAssocID="{08DB964A-2D22-48D5-96E7-B5D043792142}" presName="composite" presStyleCnt="0"/>
      <dgm:spPr/>
    </dgm:pt>
    <dgm:pt modelId="{048C1E5B-795A-4902-9526-E3FE697ECB21}" type="pres">
      <dgm:prSet presAssocID="{08DB964A-2D22-48D5-96E7-B5D043792142}" presName="background" presStyleLbl="node0" presStyleIdx="1" presStyleCnt="2"/>
      <dgm:spPr/>
    </dgm:pt>
    <dgm:pt modelId="{6285FEB4-EDCC-4911-85F5-C3D5EF3BC8BE}" type="pres">
      <dgm:prSet presAssocID="{08DB964A-2D22-48D5-96E7-B5D043792142}" presName="text" presStyleLbl="fgAcc0" presStyleIdx="1" presStyleCnt="2">
        <dgm:presLayoutVars>
          <dgm:chPref val="3"/>
        </dgm:presLayoutVars>
      </dgm:prSet>
      <dgm:spPr/>
    </dgm:pt>
    <dgm:pt modelId="{6EA94052-8C49-4E49-B858-EF5373A99209}" type="pres">
      <dgm:prSet presAssocID="{08DB964A-2D22-48D5-96E7-B5D043792142}" presName="hierChild2" presStyleCnt="0"/>
      <dgm:spPr/>
    </dgm:pt>
  </dgm:ptLst>
  <dgm:cxnLst>
    <dgm:cxn modelId="{E03DA50F-2EE3-4C59-9B79-B67B53BA8412}" type="presOf" srcId="{08DB964A-2D22-48D5-96E7-B5D043792142}" destId="{6285FEB4-EDCC-4911-85F5-C3D5EF3BC8BE}" srcOrd="0" destOrd="0" presId="urn:microsoft.com/office/officeart/2005/8/layout/hierarchy1"/>
    <dgm:cxn modelId="{634F9060-770C-4230-BBCC-DFDA0342BAE2}" srcId="{EFBBC1B9-F785-441B-8B0B-56791B8F7DEA}" destId="{08DB964A-2D22-48D5-96E7-B5D043792142}" srcOrd="1" destOrd="0" parTransId="{E64FF622-DC5A-44E0-B142-6EA9AE539509}" sibTransId="{E83E8176-E0AC-4CB7-ACF2-C61CF08596EF}"/>
    <dgm:cxn modelId="{144F1367-3B08-4A70-8E0C-CEBE902C4BA5}" srcId="{EFBBC1B9-F785-441B-8B0B-56791B8F7DEA}" destId="{BF0FC70D-4DF4-427E-B216-D3A484B4B3F5}" srcOrd="0" destOrd="0" parTransId="{305A776D-4D95-44C2-A72D-225B49AE9D36}" sibTransId="{38FE9E96-3714-44D6-9E97-66CAA0709910}"/>
    <dgm:cxn modelId="{0EEC327B-264F-4B51-AF9A-7C2613F9F203}" type="presOf" srcId="{BF0FC70D-4DF4-427E-B216-D3A484B4B3F5}" destId="{4B8278AF-7BD9-40FB-942B-9420C9A1A773}" srcOrd="0" destOrd="0" presId="urn:microsoft.com/office/officeart/2005/8/layout/hierarchy1"/>
    <dgm:cxn modelId="{9E8C50B2-9AC9-4A9F-9EF8-A47CFA67CF20}" type="presOf" srcId="{EFBBC1B9-F785-441B-8B0B-56791B8F7DEA}" destId="{7B95B65D-D2DC-448B-85AA-6E76B1FB2D95}" srcOrd="0" destOrd="0" presId="urn:microsoft.com/office/officeart/2005/8/layout/hierarchy1"/>
    <dgm:cxn modelId="{331263F8-59C0-4FEA-AB91-04FEAFF20B4E}" type="presParOf" srcId="{7B95B65D-D2DC-448B-85AA-6E76B1FB2D95}" destId="{2FDC7390-40FF-4751-85C0-919611344658}" srcOrd="0" destOrd="0" presId="urn:microsoft.com/office/officeart/2005/8/layout/hierarchy1"/>
    <dgm:cxn modelId="{198B4981-BAD1-4E0B-9D3F-04D21B57D5AC}" type="presParOf" srcId="{2FDC7390-40FF-4751-85C0-919611344658}" destId="{CA8CC9DA-2834-4C24-B6CD-684E7AB78582}" srcOrd="0" destOrd="0" presId="urn:microsoft.com/office/officeart/2005/8/layout/hierarchy1"/>
    <dgm:cxn modelId="{9D8D7AC4-5FD7-466B-9FE0-87398D4E8822}" type="presParOf" srcId="{CA8CC9DA-2834-4C24-B6CD-684E7AB78582}" destId="{E6C59452-34B4-4BFB-8021-7749535D12E7}" srcOrd="0" destOrd="0" presId="urn:microsoft.com/office/officeart/2005/8/layout/hierarchy1"/>
    <dgm:cxn modelId="{F233C08C-752B-4A80-8D3C-CD20A48BAAEA}" type="presParOf" srcId="{CA8CC9DA-2834-4C24-B6CD-684E7AB78582}" destId="{4B8278AF-7BD9-40FB-942B-9420C9A1A773}" srcOrd="1" destOrd="0" presId="urn:microsoft.com/office/officeart/2005/8/layout/hierarchy1"/>
    <dgm:cxn modelId="{4BF3FA07-A8A6-4BBC-ABE3-F8BBC0B68AB8}" type="presParOf" srcId="{2FDC7390-40FF-4751-85C0-919611344658}" destId="{FB29443C-5509-4FCC-9725-217F24736322}" srcOrd="1" destOrd="0" presId="urn:microsoft.com/office/officeart/2005/8/layout/hierarchy1"/>
    <dgm:cxn modelId="{35C30CCD-5CF6-4B3E-BA3B-F0D7A1B9206E}" type="presParOf" srcId="{7B95B65D-D2DC-448B-85AA-6E76B1FB2D95}" destId="{D2CC0E91-F035-434B-87B4-F7B81354F0E5}" srcOrd="1" destOrd="0" presId="urn:microsoft.com/office/officeart/2005/8/layout/hierarchy1"/>
    <dgm:cxn modelId="{398277D8-E74C-40E2-BC5A-959E3C3AB5E0}" type="presParOf" srcId="{D2CC0E91-F035-434B-87B4-F7B81354F0E5}" destId="{6B5151EF-76AC-4DE3-9365-0164A81EC20F}" srcOrd="0" destOrd="0" presId="urn:microsoft.com/office/officeart/2005/8/layout/hierarchy1"/>
    <dgm:cxn modelId="{D768B6C5-6FC0-4E08-AA47-94BC64F022EE}" type="presParOf" srcId="{6B5151EF-76AC-4DE3-9365-0164A81EC20F}" destId="{048C1E5B-795A-4902-9526-E3FE697ECB21}" srcOrd="0" destOrd="0" presId="urn:microsoft.com/office/officeart/2005/8/layout/hierarchy1"/>
    <dgm:cxn modelId="{2500FC5F-C1A6-43EF-B40F-B0D2A615842E}" type="presParOf" srcId="{6B5151EF-76AC-4DE3-9365-0164A81EC20F}" destId="{6285FEB4-EDCC-4911-85F5-C3D5EF3BC8BE}" srcOrd="1" destOrd="0" presId="urn:microsoft.com/office/officeart/2005/8/layout/hierarchy1"/>
    <dgm:cxn modelId="{4E5EC64F-5E8F-4A4D-B03F-1D7BDA6BC18A}" type="presParOf" srcId="{D2CC0E91-F035-434B-87B4-F7B81354F0E5}" destId="{6EA94052-8C49-4E49-B858-EF5373A9920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38E674-AC35-435B-A649-59A494F60ACC}"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C9B491EC-76B8-4A36-8561-286DE7462CD8}">
      <dgm:prSet/>
      <dgm:spPr/>
      <dgm:t>
        <a:bodyPr/>
        <a:lstStyle/>
        <a:p>
          <a:r>
            <a:rPr lang="en-US" dirty="0"/>
            <a:t> Example: Studies show that appeals with tangible, specific outcomes (e.g., “Save one child from malaria”) are more effective than abstract statistics (e.g., “Millions are affected by malaria”).</a:t>
          </a:r>
        </a:p>
      </dgm:t>
    </dgm:pt>
    <dgm:pt modelId="{DE2C055E-5345-4A64-8F70-520204B6039B}" type="parTrans" cxnId="{FF8A1CBF-5182-4B98-8DDA-BD177D960382}">
      <dgm:prSet/>
      <dgm:spPr/>
      <dgm:t>
        <a:bodyPr/>
        <a:lstStyle/>
        <a:p>
          <a:endParaRPr lang="en-US"/>
        </a:p>
      </dgm:t>
    </dgm:pt>
    <dgm:pt modelId="{D88B7A12-629B-47E9-BA71-DAC474713A89}" type="sibTrans" cxnId="{FF8A1CBF-5182-4B98-8DDA-BD177D960382}">
      <dgm:prSet/>
      <dgm:spPr/>
      <dgm:t>
        <a:bodyPr/>
        <a:lstStyle/>
        <a:p>
          <a:endParaRPr lang="en-US"/>
        </a:p>
      </dgm:t>
    </dgm:pt>
    <dgm:pt modelId="{33A9A350-A724-4B03-9C65-6EA687366FE0}">
      <dgm:prSet/>
      <dgm:spPr/>
      <dgm:t>
        <a:bodyPr/>
        <a:lstStyle/>
        <a:p>
          <a:r>
            <a:rPr lang="en-US" dirty="0"/>
            <a:t> Example: “Join the 10,000 people who have already contributed to this cause.”</a:t>
          </a:r>
        </a:p>
      </dgm:t>
    </dgm:pt>
    <dgm:pt modelId="{DB7EFF3D-3F75-4012-BF7D-EB008587206B}" type="parTrans" cxnId="{65150219-396B-471F-98EB-E6F36A83A42E}">
      <dgm:prSet/>
      <dgm:spPr/>
      <dgm:t>
        <a:bodyPr/>
        <a:lstStyle/>
        <a:p>
          <a:endParaRPr lang="en-US"/>
        </a:p>
      </dgm:t>
    </dgm:pt>
    <dgm:pt modelId="{E0D7F223-0096-4893-958B-490023F447EB}" type="sibTrans" cxnId="{65150219-396B-471F-98EB-E6F36A83A42E}">
      <dgm:prSet/>
      <dgm:spPr/>
      <dgm:t>
        <a:bodyPr/>
        <a:lstStyle/>
        <a:p>
          <a:endParaRPr lang="en-US"/>
        </a:p>
      </dgm:t>
    </dgm:pt>
    <dgm:pt modelId="{9FF84638-BF20-4B85-8B0D-B3CE574E83EB}" type="pres">
      <dgm:prSet presAssocID="{4438E674-AC35-435B-A649-59A494F60ACC}" presName="hierChild1" presStyleCnt="0">
        <dgm:presLayoutVars>
          <dgm:chPref val="1"/>
          <dgm:dir/>
          <dgm:animOne val="branch"/>
          <dgm:animLvl val="lvl"/>
          <dgm:resizeHandles/>
        </dgm:presLayoutVars>
      </dgm:prSet>
      <dgm:spPr/>
    </dgm:pt>
    <dgm:pt modelId="{D5416FEF-21AA-48A8-9C77-9294ED5E0E4A}" type="pres">
      <dgm:prSet presAssocID="{C9B491EC-76B8-4A36-8561-286DE7462CD8}" presName="hierRoot1" presStyleCnt="0"/>
      <dgm:spPr/>
    </dgm:pt>
    <dgm:pt modelId="{0D306470-E29F-4350-B26F-18FC67C66B7B}" type="pres">
      <dgm:prSet presAssocID="{C9B491EC-76B8-4A36-8561-286DE7462CD8}" presName="composite" presStyleCnt="0"/>
      <dgm:spPr/>
    </dgm:pt>
    <dgm:pt modelId="{17596305-9E35-4EC9-9763-F6BE06984D15}" type="pres">
      <dgm:prSet presAssocID="{C9B491EC-76B8-4A36-8561-286DE7462CD8}" presName="background" presStyleLbl="node0" presStyleIdx="0" presStyleCnt="2"/>
      <dgm:spPr/>
    </dgm:pt>
    <dgm:pt modelId="{7F5EC824-F398-4412-ACF2-6D4C76CB50DE}" type="pres">
      <dgm:prSet presAssocID="{C9B491EC-76B8-4A36-8561-286DE7462CD8}" presName="text" presStyleLbl="fgAcc0" presStyleIdx="0" presStyleCnt="2">
        <dgm:presLayoutVars>
          <dgm:chPref val="3"/>
        </dgm:presLayoutVars>
      </dgm:prSet>
      <dgm:spPr/>
    </dgm:pt>
    <dgm:pt modelId="{077EE3D0-C563-44B5-B24A-87A2BF4A17A0}" type="pres">
      <dgm:prSet presAssocID="{C9B491EC-76B8-4A36-8561-286DE7462CD8}" presName="hierChild2" presStyleCnt="0"/>
      <dgm:spPr/>
    </dgm:pt>
    <dgm:pt modelId="{C6EF4DE5-4884-4FD8-8989-0F45CA91330E}" type="pres">
      <dgm:prSet presAssocID="{33A9A350-A724-4B03-9C65-6EA687366FE0}" presName="hierRoot1" presStyleCnt="0"/>
      <dgm:spPr/>
    </dgm:pt>
    <dgm:pt modelId="{84196E40-4B3B-4C35-95EC-2083CD920006}" type="pres">
      <dgm:prSet presAssocID="{33A9A350-A724-4B03-9C65-6EA687366FE0}" presName="composite" presStyleCnt="0"/>
      <dgm:spPr/>
    </dgm:pt>
    <dgm:pt modelId="{0A24E7A9-CC9B-44AD-B831-437D602F6334}" type="pres">
      <dgm:prSet presAssocID="{33A9A350-A724-4B03-9C65-6EA687366FE0}" presName="background" presStyleLbl="node0" presStyleIdx="1" presStyleCnt="2"/>
      <dgm:spPr/>
    </dgm:pt>
    <dgm:pt modelId="{C31FF023-2EB1-48CA-8F09-445AB4DD2034}" type="pres">
      <dgm:prSet presAssocID="{33A9A350-A724-4B03-9C65-6EA687366FE0}" presName="text" presStyleLbl="fgAcc0" presStyleIdx="1" presStyleCnt="2">
        <dgm:presLayoutVars>
          <dgm:chPref val="3"/>
        </dgm:presLayoutVars>
      </dgm:prSet>
      <dgm:spPr/>
    </dgm:pt>
    <dgm:pt modelId="{08CDD293-43E7-4867-BFE4-CE485B2EF505}" type="pres">
      <dgm:prSet presAssocID="{33A9A350-A724-4B03-9C65-6EA687366FE0}" presName="hierChild2" presStyleCnt="0"/>
      <dgm:spPr/>
    </dgm:pt>
  </dgm:ptLst>
  <dgm:cxnLst>
    <dgm:cxn modelId="{65150219-396B-471F-98EB-E6F36A83A42E}" srcId="{4438E674-AC35-435B-A649-59A494F60ACC}" destId="{33A9A350-A724-4B03-9C65-6EA687366FE0}" srcOrd="1" destOrd="0" parTransId="{DB7EFF3D-3F75-4012-BF7D-EB008587206B}" sibTransId="{E0D7F223-0096-4893-958B-490023F447EB}"/>
    <dgm:cxn modelId="{5D146642-5C0E-4435-B932-2BC74D7BA0D8}" type="presOf" srcId="{C9B491EC-76B8-4A36-8561-286DE7462CD8}" destId="{7F5EC824-F398-4412-ACF2-6D4C76CB50DE}" srcOrd="0" destOrd="0" presId="urn:microsoft.com/office/officeart/2005/8/layout/hierarchy1"/>
    <dgm:cxn modelId="{AC330C66-A042-4D62-A4E5-0049E1B16F27}" type="presOf" srcId="{4438E674-AC35-435B-A649-59A494F60ACC}" destId="{9FF84638-BF20-4B85-8B0D-B3CE574E83EB}" srcOrd="0" destOrd="0" presId="urn:microsoft.com/office/officeart/2005/8/layout/hierarchy1"/>
    <dgm:cxn modelId="{D847B89C-CEB9-44BD-906E-8B01B235E831}" type="presOf" srcId="{33A9A350-A724-4B03-9C65-6EA687366FE0}" destId="{C31FF023-2EB1-48CA-8F09-445AB4DD2034}" srcOrd="0" destOrd="0" presId="urn:microsoft.com/office/officeart/2005/8/layout/hierarchy1"/>
    <dgm:cxn modelId="{FF8A1CBF-5182-4B98-8DDA-BD177D960382}" srcId="{4438E674-AC35-435B-A649-59A494F60ACC}" destId="{C9B491EC-76B8-4A36-8561-286DE7462CD8}" srcOrd="0" destOrd="0" parTransId="{DE2C055E-5345-4A64-8F70-520204B6039B}" sibTransId="{D88B7A12-629B-47E9-BA71-DAC474713A89}"/>
    <dgm:cxn modelId="{619EC297-EC5B-4AC2-912E-5F024ECE43DC}" type="presParOf" srcId="{9FF84638-BF20-4B85-8B0D-B3CE574E83EB}" destId="{D5416FEF-21AA-48A8-9C77-9294ED5E0E4A}" srcOrd="0" destOrd="0" presId="urn:microsoft.com/office/officeart/2005/8/layout/hierarchy1"/>
    <dgm:cxn modelId="{4C9A5A83-9CA8-46CF-AB11-4D5A540890FE}" type="presParOf" srcId="{D5416FEF-21AA-48A8-9C77-9294ED5E0E4A}" destId="{0D306470-E29F-4350-B26F-18FC67C66B7B}" srcOrd="0" destOrd="0" presId="urn:microsoft.com/office/officeart/2005/8/layout/hierarchy1"/>
    <dgm:cxn modelId="{9F0F0FF4-2FCC-4A32-AFBD-426D5D793100}" type="presParOf" srcId="{0D306470-E29F-4350-B26F-18FC67C66B7B}" destId="{17596305-9E35-4EC9-9763-F6BE06984D15}" srcOrd="0" destOrd="0" presId="urn:microsoft.com/office/officeart/2005/8/layout/hierarchy1"/>
    <dgm:cxn modelId="{18F9D1EE-3226-44E7-A1C6-181999096F39}" type="presParOf" srcId="{0D306470-E29F-4350-B26F-18FC67C66B7B}" destId="{7F5EC824-F398-4412-ACF2-6D4C76CB50DE}" srcOrd="1" destOrd="0" presId="urn:microsoft.com/office/officeart/2005/8/layout/hierarchy1"/>
    <dgm:cxn modelId="{03B1ECDB-6E69-4A7F-9C5F-29FAC003CAC6}" type="presParOf" srcId="{D5416FEF-21AA-48A8-9C77-9294ED5E0E4A}" destId="{077EE3D0-C563-44B5-B24A-87A2BF4A17A0}" srcOrd="1" destOrd="0" presId="urn:microsoft.com/office/officeart/2005/8/layout/hierarchy1"/>
    <dgm:cxn modelId="{B92DA9A6-49FD-43C9-AB85-9C193393EBBC}" type="presParOf" srcId="{9FF84638-BF20-4B85-8B0D-B3CE574E83EB}" destId="{C6EF4DE5-4884-4FD8-8989-0F45CA91330E}" srcOrd="1" destOrd="0" presId="urn:microsoft.com/office/officeart/2005/8/layout/hierarchy1"/>
    <dgm:cxn modelId="{40ECD7A8-C3F0-4AF1-8AC0-8215EDA6D533}" type="presParOf" srcId="{C6EF4DE5-4884-4FD8-8989-0F45CA91330E}" destId="{84196E40-4B3B-4C35-95EC-2083CD920006}" srcOrd="0" destOrd="0" presId="urn:microsoft.com/office/officeart/2005/8/layout/hierarchy1"/>
    <dgm:cxn modelId="{A29DCB8E-7D88-412D-BC16-A99602A4B944}" type="presParOf" srcId="{84196E40-4B3B-4C35-95EC-2083CD920006}" destId="{0A24E7A9-CC9B-44AD-B831-437D602F6334}" srcOrd="0" destOrd="0" presId="urn:microsoft.com/office/officeart/2005/8/layout/hierarchy1"/>
    <dgm:cxn modelId="{5106A342-2C12-4967-B747-B5A132A5F196}" type="presParOf" srcId="{84196E40-4B3B-4C35-95EC-2083CD920006}" destId="{C31FF023-2EB1-48CA-8F09-445AB4DD2034}" srcOrd="1" destOrd="0" presId="urn:microsoft.com/office/officeart/2005/8/layout/hierarchy1"/>
    <dgm:cxn modelId="{070469FC-D06C-444D-B0E4-A6DE32BC05C3}" type="presParOf" srcId="{C6EF4DE5-4884-4FD8-8989-0F45CA91330E}" destId="{08CDD293-43E7-4867-BFE4-CE485B2EF50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10062-F5D4-410A-8A15-E579C386C287}">
      <dsp:nvSpPr>
        <dsp:cNvPr id="0" name=""/>
        <dsp:cNvSpPr/>
      </dsp:nvSpPr>
      <dsp:spPr>
        <a:xfrm>
          <a:off x="4184" y="90882"/>
          <a:ext cx="2518523" cy="3539149"/>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774" tIns="0" rIns="248774" bIns="330200" numCol="1" spcCol="1270" anchor="t" anchorCtr="0">
          <a:noAutofit/>
        </a:bodyPr>
        <a:lstStyle/>
        <a:p>
          <a:pPr marL="0" lvl="0" indent="0" algn="l" defTabSz="1066800">
            <a:lnSpc>
              <a:spcPct val="90000"/>
            </a:lnSpc>
            <a:spcBef>
              <a:spcPct val="0"/>
            </a:spcBef>
            <a:spcAft>
              <a:spcPct val="35000"/>
            </a:spcAft>
            <a:buNone/>
          </a:pPr>
          <a:r>
            <a:rPr lang="en-IN" sz="2400" kern="1200" dirty="0"/>
            <a:t>Invest in human capital- for ex. Education, skill enhancement etc</a:t>
          </a:r>
          <a:endParaRPr lang="en-US" sz="2400" kern="1200" dirty="0"/>
        </a:p>
      </dsp:txBody>
      <dsp:txXfrm>
        <a:off x="4184" y="1506542"/>
        <a:ext cx="2518523" cy="2123489"/>
      </dsp:txXfrm>
    </dsp:sp>
    <dsp:sp modelId="{62C3A112-5E54-4C00-9194-D560B3AB2662}">
      <dsp:nvSpPr>
        <dsp:cNvPr id="0" name=""/>
        <dsp:cNvSpPr/>
      </dsp:nvSpPr>
      <dsp:spPr>
        <a:xfrm>
          <a:off x="4184" y="349343"/>
          <a:ext cx="2518523" cy="120889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8774" tIns="165100" rIns="248774" bIns="165100" numCol="1" spcCol="1270" anchor="ctr" anchorCtr="0">
          <a:noAutofit/>
        </a:bodyPr>
        <a:lstStyle/>
        <a:p>
          <a:pPr marL="0" lvl="0" indent="0" algn="l" defTabSz="2755900">
            <a:lnSpc>
              <a:spcPct val="90000"/>
            </a:lnSpc>
            <a:spcBef>
              <a:spcPct val="0"/>
            </a:spcBef>
            <a:spcAft>
              <a:spcPct val="35000"/>
            </a:spcAft>
            <a:buNone/>
          </a:pPr>
          <a:r>
            <a:rPr lang="en-US" sz="6200" kern="1200"/>
            <a:t>01</a:t>
          </a:r>
        </a:p>
      </dsp:txBody>
      <dsp:txXfrm>
        <a:off x="4184" y="349343"/>
        <a:ext cx="2518523" cy="1208891"/>
      </dsp:txXfrm>
    </dsp:sp>
    <dsp:sp modelId="{B773BD09-68CF-4100-AC52-22B63FFD5BB5}">
      <dsp:nvSpPr>
        <dsp:cNvPr id="0" name=""/>
        <dsp:cNvSpPr/>
      </dsp:nvSpPr>
      <dsp:spPr>
        <a:xfrm>
          <a:off x="2724189" y="90882"/>
          <a:ext cx="2759445" cy="3792623"/>
        </a:xfrm>
        <a:prstGeom prst="rect">
          <a:avLst/>
        </a:prstGeom>
        <a:solidFill>
          <a:schemeClr val="accent5">
            <a:hueOff val="-4050717"/>
            <a:satOff val="-275"/>
            <a:lumOff val="654"/>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774" tIns="0" rIns="248774" bIns="330200" numCol="1" spcCol="1270" anchor="t" anchorCtr="0">
          <a:noAutofit/>
        </a:bodyPr>
        <a:lstStyle/>
        <a:p>
          <a:pPr marL="0" lvl="0" indent="0" algn="l" defTabSz="1066800">
            <a:lnSpc>
              <a:spcPct val="90000"/>
            </a:lnSpc>
            <a:spcBef>
              <a:spcPct val="0"/>
            </a:spcBef>
            <a:spcAft>
              <a:spcPct val="35000"/>
            </a:spcAft>
            <a:buNone/>
          </a:pPr>
          <a:r>
            <a:rPr lang="en-IN" sz="2400" kern="1200" dirty="0"/>
            <a:t>Invest in financial capital – for ex. Insurance, credit, stocks etc</a:t>
          </a:r>
          <a:endParaRPr lang="en-US" sz="2400" kern="1200" dirty="0"/>
        </a:p>
      </dsp:txBody>
      <dsp:txXfrm>
        <a:off x="2724189" y="1607931"/>
        <a:ext cx="2759445" cy="2275574"/>
      </dsp:txXfrm>
    </dsp:sp>
    <dsp:sp modelId="{3DE837E5-0FB9-42DE-AE7B-43ED7953204C}">
      <dsp:nvSpPr>
        <dsp:cNvPr id="0" name=""/>
        <dsp:cNvSpPr/>
      </dsp:nvSpPr>
      <dsp:spPr>
        <a:xfrm>
          <a:off x="2844650" y="476080"/>
          <a:ext cx="2518523" cy="120889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8774" tIns="165100" rIns="248774" bIns="165100" numCol="1" spcCol="1270" anchor="ctr" anchorCtr="0">
          <a:noAutofit/>
        </a:bodyPr>
        <a:lstStyle/>
        <a:p>
          <a:pPr marL="0" lvl="0" indent="0" algn="l" defTabSz="2755900">
            <a:lnSpc>
              <a:spcPct val="90000"/>
            </a:lnSpc>
            <a:spcBef>
              <a:spcPct val="0"/>
            </a:spcBef>
            <a:spcAft>
              <a:spcPct val="35000"/>
            </a:spcAft>
            <a:buNone/>
          </a:pPr>
          <a:r>
            <a:rPr lang="en-US" sz="6200" kern="1200"/>
            <a:t>02</a:t>
          </a:r>
          <a:endParaRPr lang="en-US" sz="6200" kern="1200" dirty="0"/>
        </a:p>
      </dsp:txBody>
      <dsp:txXfrm>
        <a:off x="2844650" y="476080"/>
        <a:ext cx="2518523" cy="1208891"/>
      </dsp:txXfrm>
    </dsp:sp>
    <dsp:sp modelId="{4810A1AE-5033-4386-A62C-0C64A8DBCFBF}">
      <dsp:nvSpPr>
        <dsp:cNvPr id="0" name=""/>
        <dsp:cNvSpPr/>
      </dsp:nvSpPr>
      <dsp:spPr>
        <a:xfrm>
          <a:off x="5685116" y="90882"/>
          <a:ext cx="2518523" cy="3757596"/>
        </a:xfrm>
        <a:prstGeom prst="rect">
          <a:avLst/>
        </a:prstGeom>
        <a:solidFill>
          <a:schemeClr val="accent5">
            <a:hueOff val="-8101434"/>
            <a:satOff val="-551"/>
            <a:lumOff val="1307"/>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774" tIns="0" rIns="248774" bIns="330200" numCol="1" spcCol="1270" anchor="t" anchorCtr="0">
          <a:noAutofit/>
        </a:bodyPr>
        <a:lstStyle/>
        <a:p>
          <a:pPr marL="0" lvl="0" indent="0" algn="l" defTabSz="1066800">
            <a:lnSpc>
              <a:spcPct val="90000"/>
            </a:lnSpc>
            <a:spcBef>
              <a:spcPct val="0"/>
            </a:spcBef>
            <a:spcAft>
              <a:spcPct val="35000"/>
            </a:spcAft>
            <a:buNone/>
          </a:pPr>
          <a:r>
            <a:rPr lang="en-IN" sz="2400" kern="1200" dirty="0"/>
            <a:t>Invest in social capital – for ex. – children, family, friends etc</a:t>
          </a:r>
          <a:endParaRPr lang="en-US" sz="2400" kern="1200" dirty="0"/>
        </a:p>
      </dsp:txBody>
      <dsp:txXfrm>
        <a:off x="5685116" y="1593920"/>
        <a:ext cx="2518523" cy="2254557"/>
      </dsp:txXfrm>
    </dsp:sp>
    <dsp:sp modelId="{A6F60FF9-7A43-4173-AA5B-4D9521FC5344}">
      <dsp:nvSpPr>
        <dsp:cNvPr id="0" name=""/>
        <dsp:cNvSpPr/>
      </dsp:nvSpPr>
      <dsp:spPr>
        <a:xfrm>
          <a:off x="5685116" y="458566"/>
          <a:ext cx="2518523" cy="120889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8774" tIns="165100" rIns="248774" bIns="165100" numCol="1" spcCol="1270" anchor="ctr" anchorCtr="0">
          <a:noAutofit/>
        </a:bodyPr>
        <a:lstStyle/>
        <a:p>
          <a:pPr marL="0" lvl="0" indent="0" algn="l" defTabSz="2755900">
            <a:lnSpc>
              <a:spcPct val="90000"/>
            </a:lnSpc>
            <a:spcBef>
              <a:spcPct val="0"/>
            </a:spcBef>
            <a:spcAft>
              <a:spcPct val="35000"/>
            </a:spcAft>
            <a:buNone/>
          </a:pPr>
          <a:r>
            <a:rPr lang="en-US" sz="6200" kern="1200"/>
            <a:t>03</a:t>
          </a:r>
        </a:p>
      </dsp:txBody>
      <dsp:txXfrm>
        <a:off x="5685116" y="458566"/>
        <a:ext cx="2518523" cy="1208891"/>
      </dsp:txXfrm>
    </dsp:sp>
    <dsp:sp modelId="{3E531B87-882B-43E2-9E4B-F33FAB6B8DA2}">
      <dsp:nvSpPr>
        <dsp:cNvPr id="0" name=""/>
        <dsp:cNvSpPr/>
      </dsp:nvSpPr>
      <dsp:spPr>
        <a:xfrm>
          <a:off x="8557202" y="90882"/>
          <a:ext cx="2214361" cy="4011040"/>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774" tIns="0" rIns="248774" bIns="330200" numCol="1" spcCol="1270" anchor="t" anchorCtr="0">
          <a:noAutofit/>
        </a:bodyPr>
        <a:lstStyle/>
        <a:p>
          <a:pPr marL="0" lvl="0" indent="0" algn="l" defTabSz="1066800">
            <a:lnSpc>
              <a:spcPct val="90000"/>
            </a:lnSpc>
            <a:spcBef>
              <a:spcPct val="0"/>
            </a:spcBef>
            <a:spcAft>
              <a:spcPct val="35000"/>
            </a:spcAft>
            <a:buNone/>
          </a:pPr>
          <a:r>
            <a:rPr lang="en-IN" sz="2400" kern="1200" dirty="0"/>
            <a:t>Invest in health capital – for ex – nutrition, exercise etc</a:t>
          </a:r>
          <a:endParaRPr lang="en-US" sz="2400" kern="1200" dirty="0"/>
        </a:p>
      </dsp:txBody>
      <dsp:txXfrm>
        <a:off x="8557202" y="1695298"/>
        <a:ext cx="2214361" cy="2406624"/>
      </dsp:txXfrm>
    </dsp:sp>
    <dsp:sp modelId="{289387A8-8C47-483C-9460-A9874D06B15C}">
      <dsp:nvSpPr>
        <dsp:cNvPr id="0" name=""/>
        <dsp:cNvSpPr/>
      </dsp:nvSpPr>
      <dsp:spPr>
        <a:xfrm>
          <a:off x="8405121" y="585288"/>
          <a:ext cx="2518523" cy="120889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8774" tIns="165100" rIns="248774" bIns="165100" numCol="1" spcCol="1270" anchor="ctr" anchorCtr="0">
          <a:noAutofit/>
        </a:bodyPr>
        <a:lstStyle/>
        <a:p>
          <a:pPr marL="0" lvl="0" indent="0" algn="l" defTabSz="2755900">
            <a:lnSpc>
              <a:spcPct val="90000"/>
            </a:lnSpc>
            <a:spcBef>
              <a:spcPct val="0"/>
            </a:spcBef>
            <a:spcAft>
              <a:spcPct val="35000"/>
            </a:spcAft>
            <a:buNone/>
          </a:pPr>
          <a:r>
            <a:rPr lang="en-US" sz="6200" kern="1200"/>
            <a:t>04</a:t>
          </a:r>
        </a:p>
      </dsp:txBody>
      <dsp:txXfrm>
        <a:off x="8405121" y="585288"/>
        <a:ext cx="2518523" cy="1208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59452-34B4-4BFB-8021-7749535D12E7}">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278AF-7BD9-40FB-942B-9420C9A1A773}">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Behavioral economics is about working constructively with the standard economic model to get a better understanding of economic behavior.</a:t>
          </a:r>
        </a:p>
      </dsp:txBody>
      <dsp:txXfrm>
        <a:off x="696297" y="538547"/>
        <a:ext cx="4171627" cy="2590157"/>
      </dsp:txXfrm>
    </dsp:sp>
    <dsp:sp modelId="{048C1E5B-795A-4902-9526-E3FE697ECB21}">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5FEB4-EDCC-4911-85F5-C3D5EF3BC8BE}">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Behavioral Economics integrates psychological insights into human behavior to explain economic decision-making. It challenges the assumption of fully rational agents in traditional economics.</a:t>
          </a:r>
        </a:p>
      </dsp:txBody>
      <dsp:txXfrm>
        <a:off x="5991936" y="538547"/>
        <a:ext cx="4171627" cy="25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96305-9E35-4EC9-9763-F6BE06984D15}">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EC824-F398-4412-ACF2-6D4C76CB50DE}">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 Example: Studies show that appeals with tangible, specific outcomes (e.g., “Save one child from malaria”) are more effective than abstract statistics (e.g., “Millions are affected by malaria”).</a:t>
          </a:r>
        </a:p>
      </dsp:txBody>
      <dsp:txXfrm>
        <a:off x="696297" y="538547"/>
        <a:ext cx="4171627" cy="2590157"/>
      </dsp:txXfrm>
    </dsp:sp>
    <dsp:sp modelId="{0A24E7A9-CC9B-44AD-B831-437D602F6334}">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FF023-2EB1-48CA-8F09-445AB4DD2034}">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 Example: “Join the 10,000 people who have already contributed to this cause.”</a:t>
          </a:r>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07ABF-7062-4146-A422-6BC6E1C2485F}" type="datetimeFigureOut">
              <a:rPr lang="en-IN" smtClean="0"/>
              <a:t>20-01-2025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58D86-B9EC-4DC9-8130-7B51A3BB9A82}" type="slidenum">
              <a:rPr lang="en-IN" smtClean="0"/>
              <a:t>‹#›</a:t>
            </a:fld>
            <a:endParaRPr lang="en-IN"/>
          </a:p>
        </p:txBody>
      </p:sp>
    </p:spTree>
    <p:extLst>
      <p:ext uri="{BB962C8B-B14F-4D97-AF65-F5344CB8AC3E}">
        <p14:creationId xmlns:p14="http://schemas.microsoft.com/office/powerpoint/2010/main" val="52758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B53B-58A6-2B36-F4AE-71DF9311A5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6EB717-D390-8690-6CF3-F10486749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7A457B-8835-170A-F5C5-F820B4F15E38}"/>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5" name="Footer Placeholder 4">
            <a:extLst>
              <a:ext uri="{FF2B5EF4-FFF2-40B4-BE49-F238E27FC236}">
                <a16:creationId xmlns:a16="http://schemas.microsoft.com/office/drawing/2014/main" id="{66A6A99D-0AC0-87CB-2AEB-2A844A20D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BC69D6-B78F-C0C9-F32D-22414DCE9BCE}"/>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38964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5065-A523-4D9A-77C0-3F527EB2208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5FE869-5E96-11AD-940C-11948F135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775C70-F2A8-291C-947D-02C73125E326}"/>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5" name="Footer Placeholder 4">
            <a:extLst>
              <a:ext uri="{FF2B5EF4-FFF2-40B4-BE49-F238E27FC236}">
                <a16:creationId xmlns:a16="http://schemas.microsoft.com/office/drawing/2014/main" id="{84A52A08-FFE3-96E0-592F-1ABEF00EB7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82E598-597F-6FED-B158-59EEDBE438E5}"/>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208536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C8270-2BF6-6913-F79C-C1822AE69C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AB60E1-FE23-EE22-0525-8BB5F03315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BDCD39-3834-75FE-3FC8-1510095E32BD}"/>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5" name="Footer Placeholder 4">
            <a:extLst>
              <a:ext uri="{FF2B5EF4-FFF2-40B4-BE49-F238E27FC236}">
                <a16:creationId xmlns:a16="http://schemas.microsoft.com/office/drawing/2014/main" id="{49BDE567-C5D6-560C-BC22-ECD5297728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143ED9-F4F8-F15B-C47A-331957401D4D}"/>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3453391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55C9-89A3-73DE-E8D8-43DFF3E5E3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ADE037-1D12-67C7-765A-9A76477AA0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FDA407-3C7F-F15C-E50F-F87B0CD2B560}"/>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5" name="Footer Placeholder 4">
            <a:extLst>
              <a:ext uri="{FF2B5EF4-FFF2-40B4-BE49-F238E27FC236}">
                <a16:creationId xmlns:a16="http://schemas.microsoft.com/office/drawing/2014/main" id="{AA28B2EA-EC36-56CC-BE5C-462416783A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8C8F85-36EB-7F9B-5230-2E00F9F103E4}"/>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107937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2ECE-05E1-F3A3-431D-134488AE4D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41A121-C3D0-3A34-7C92-622142536D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719327-9606-5DB5-A6E8-F771CB3DD797}"/>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5" name="Footer Placeholder 4">
            <a:extLst>
              <a:ext uri="{FF2B5EF4-FFF2-40B4-BE49-F238E27FC236}">
                <a16:creationId xmlns:a16="http://schemas.microsoft.com/office/drawing/2014/main" id="{1E1E5D64-C07B-52A8-E51A-C3FE51D440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0493BE-122D-3AF4-13CA-C560DD9B1C9C}"/>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81923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D5D8-E901-123D-432E-5DC2AD5F10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DFB501-532D-BCF0-494A-28DED3CE98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B2BD45-6D87-0BFB-C4B0-28908E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326EE1-D7AF-D859-7D94-2E0898E524C0}"/>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6" name="Footer Placeholder 5">
            <a:extLst>
              <a:ext uri="{FF2B5EF4-FFF2-40B4-BE49-F238E27FC236}">
                <a16:creationId xmlns:a16="http://schemas.microsoft.com/office/drawing/2014/main" id="{AA734C5C-DD72-7BED-08DE-81ACCB2C2E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816969-33CD-FC1F-62BD-1A2337598688}"/>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169460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D4F6-34B7-8A59-2422-21BE39130A4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22C250-1C7A-BEFC-A7F8-D8C2CD976D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A6DE6-47F9-B27C-4AC3-360D6B7309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9A2FC3-F24B-9E56-C934-853166F66B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2228AA-2D4D-6B3D-9E72-2DFC5C1E53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0052A8-F71A-B800-8B2E-AB04A2B9B5F5}"/>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8" name="Footer Placeholder 7">
            <a:extLst>
              <a:ext uri="{FF2B5EF4-FFF2-40B4-BE49-F238E27FC236}">
                <a16:creationId xmlns:a16="http://schemas.microsoft.com/office/drawing/2014/main" id="{1D8048CA-399F-AA8B-9D02-9D75A2615E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9B1C47-D146-8AFD-A27C-4CC2552E1F58}"/>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389435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37B4-696D-2D24-42D8-6CBC9B61006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56DBD0-E012-2F7A-BEA3-3AC06EEF7F50}"/>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4" name="Footer Placeholder 3">
            <a:extLst>
              <a:ext uri="{FF2B5EF4-FFF2-40B4-BE49-F238E27FC236}">
                <a16:creationId xmlns:a16="http://schemas.microsoft.com/office/drawing/2014/main" id="{0BDA178A-1445-79EE-548A-E24CC8AD79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8191CC-CE74-D161-0B75-BD7370FF226C}"/>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3194507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C1304-58AA-9493-198A-DC6F2252363C}"/>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3" name="Footer Placeholder 2">
            <a:extLst>
              <a:ext uri="{FF2B5EF4-FFF2-40B4-BE49-F238E27FC236}">
                <a16:creationId xmlns:a16="http://schemas.microsoft.com/office/drawing/2014/main" id="{A1115636-BA61-57B0-40F6-1C9D4713CF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BD39AA-B5FB-68F5-C393-5950E95631B6}"/>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46409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476B-63CB-C725-7283-EF574C80A8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DA1DF87-03A2-EFF9-1AC2-7AA39AA16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F7B8EDB-61CB-648F-0AF2-D5221BFBF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415FCB-2531-2C9A-2B17-C98080BCBBC0}"/>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6" name="Footer Placeholder 5">
            <a:extLst>
              <a:ext uri="{FF2B5EF4-FFF2-40B4-BE49-F238E27FC236}">
                <a16:creationId xmlns:a16="http://schemas.microsoft.com/office/drawing/2014/main" id="{9CDB5A77-F9EE-13F7-BAEC-FE95EF0BF8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C64A52-1A23-36AF-ADB2-0D1BFF827B13}"/>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2121537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39EC-50E3-2C28-8D71-E4554DE0D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61AF27-0FF5-1266-B615-FA3B5584A9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D40604-7E7A-97BE-BF49-182770A70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AFB1C-7370-4FF2-53C6-FB954DB19E7C}"/>
              </a:ext>
            </a:extLst>
          </p:cNvPr>
          <p:cNvSpPr>
            <a:spLocks noGrp="1"/>
          </p:cNvSpPr>
          <p:nvPr>
            <p:ph type="dt" sz="half" idx="10"/>
          </p:nvPr>
        </p:nvSpPr>
        <p:spPr/>
        <p:txBody>
          <a:bodyPr/>
          <a:lstStyle/>
          <a:p>
            <a:fld id="{3C58241D-E3E2-49C2-A29E-AF39CC37B774}" type="datetimeFigureOut">
              <a:rPr lang="en-IN" smtClean="0"/>
              <a:t>20-01-2025</a:t>
            </a:fld>
            <a:endParaRPr lang="en-IN"/>
          </a:p>
        </p:txBody>
      </p:sp>
      <p:sp>
        <p:nvSpPr>
          <p:cNvPr id="6" name="Footer Placeholder 5">
            <a:extLst>
              <a:ext uri="{FF2B5EF4-FFF2-40B4-BE49-F238E27FC236}">
                <a16:creationId xmlns:a16="http://schemas.microsoft.com/office/drawing/2014/main" id="{C5A3DB70-3E4C-696F-76C8-B5C8132D79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BDD9A9-89FA-0CE8-1B2F-1A641153A914}"/>
              </a:ext>
            </a:extLst>
          </p:cNvPr>
          <p:cNvSpPr>
            <a:spLocks noGrp="1"/>
          </p:cNvSpPr>
          <p:nvPr>
            <p:ph type="sldNum" sz="quarter" idx="12"/>
          </p:nvPr>
        </p:nvSpPr>
        <p:spPr/>
        <p:txBody>
          <a:bodyPr/>
          <a:lstStyle/>
          <a:p>
            <a:fld id="{E4B8DF0E-04D1-4C26-A188-0C2E2152486D}" type="slidenum">
              <a:rPr lang="en-IN" smtClean="0"/>
              <a:t>‹#›</a:t>
            </a:fld>
            <a:endParaRPr lang="en-IN"/>
          </a:p>
        </p:txBody>
      </p:sp>
    </p:spTree>
    <p:extLst>
      <p:ext uri="{BB962C8B-B14F-4D97-AF65-F5344CB8AC3E}">
        <p14:creationId xmlns:p14="http://schemas.microsoft.com/office/powerpoint/2010/main" val="1479730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70CA5-D92B-3767-211F-94A5B7C522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F24C5A-7065-314A-A385-7EE44FFBEA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9B6007-9492-ADEA-9D17-2CBCD78B2A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8241D-E3E2-49C2-A29E-AF39CC37B774}" type="datetimeFigureOut">
              <a:rPr lang="en-IN" smtClean="0"/>
              <a:t>20-01-2025</a:t>
            </a:fld>
            <a:endParaRPr lang="en-IN"/>
          </a:p>
        </p:txBody>
      </p:sp>
      <p:sp>
        <p:nvSpPr>
          <p:cNvPr id="5" name="Footer Placeholder 4">
            <a:extLst>
              <a:ext uri="{FF2B5EF4-FFF2-40B4-BE49-F238E27FC236}">
                <a16:creationId xmlns:a16="http://schemas.microsoft.com/office/drawing/2014/main" id="{A1D81AC4-5064-50ED-C87D-2699D529B6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AD1A619B-22CD-3DB9-D7F8-731C0BF7B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B8DF0E-04D1-4C26-A188-0C2E2152486D}" type="slidenum">
              <a:rPr lang="en-IN" smtClean="0"/>
              <a:t>‹#›</a:t>
            </a:fld>
            <a:endParaRPr lang="en-IN"/>
          </a:p>
        </p:txBody>
      </p:sp>
    </p:spTree>
    <p:extLst>
      <p:ext uri="{BB962C8B-B14F-4D97-AF65-F5344CB8AC3E}">
        <p14:creationId xmlns:p14="http://schemas.microsoft.com/office/powerpoint/2010/main" val="2779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7ED618-B1F0-18E7-6387-873408491C60}"/>
              </a:ext>
            </a:extLst>
          </p:cNvPr>
          <p:cNvSpPr>
            <a:spLocks noGrp="1"/>
          </p:cNvSpPr>
          <p:nvPr>
            <p:ph type="ctrTitle"/>
          </p:nvPr>
        </p:nvSpPr>
        <p:spPr>
          <a:xfrm>
            <a:off x="4162567" y="818984"/>
            <a:ext cx="6714699" cy="3178689"/>
          </a:xfrm>
        </p:spPr>
        <p:txBody>
          <a:bodyPr>
            <a:normAutofit/>
          </a:bodyPr>
          <a:lstStyle/>
          <a:p>
            <a:pPr algn="l"/>
            <a:r>
              <a:rPr lang="en-IN" sz="4800">
                <a:solidFill>
                  <a:srgbClr val="FFFFFF"/>
                </a:solidFill>
              </a:rPr>
              <a:t>Introduction to Behavioural Economics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96C67D0-0EDC-8D67-B4AC-7B4D3F7C5336}"/>
              </a:ext>
            </a:extLst>
          </p:cNvPr>
          <p:cNvSpPr>
            <a:spLocks noGrp="1"/>
          </p:cNvSpPr>
          <p:nvPr>
            <p:ph type="subTitle" idx="1"/>
          </p:nvPr>
        </p:nvSpPr>
        <p:spPr>
          <a:xfrm>
            <a:off x="4285397" y="4960961"/>
            <a:ext cx="7055893" cy="1078054"/>
          </a:xfrm>
        </p:spPr>
        <p:txBody>
          <a:bodyPr>
            <a:normAutofit/>
          </a:bodyPr>
          <a:lstStyle/>
          <a:p>
            <a:pPr algn="l"/>
            <a:r>
              <a:rPr lang="en-IN">
                <a:solidFill>
                  <a:srgbClr val="FFFFFF"/>
                </a:solidFill>
              </a:rPr>
              <a:t>Dr.R.Gayathri</a:t>
            </a:r>
          </a:p>
          <a:p>
            <a:pPr algn="l"/>
            <a:r>
              <a:rPr lang="en-IN">
                <a:solidFill>
                  <a:srgbClr val="FFFFFF"/>
                </a:solidFill>
              </a:rPr>
              <a:t>Faculty,SoM,SASTRA</a:t>
            </a:r>
          </a:p>
        </p:txBody>
      </p:sp>
    </p:spTree>
    <p:extLst>
      <p:ext uri="{BB962C8B-B14F-4D97-AF65-F5344CB8AC3E}">
        <p14:creationId xmlns:p14="http://schemas.microsoft.com/office/powerpoint/2010/main" val="3936966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B7D87-4D5A-FC48-7806-6F31910FA86F}"/>
              </a:ext>
            </a:extLst>
          </p:cNvPr>
          <p:cNvSpPr>
            <a:spLocks noGrp="1"/>
          </p:cNvSpPr>
          <p:nvPr>
            <p:ph type="title"/>
          </p:nvPr>
        </p:nvSpPr>
        <p:spPr>
          <a:xfrm>
            <a:off x="640080" y="325369"/>
            <a:ext cx="4368602" cy="1956841"/>
          </a:xfrm>
        </p:spPr>
        <p:txBody>
          <a:bodyPr anchor="b">
            <a:normAutofit/>
          </a:bodyPr>
          <a:lstStyle/>
          <a:p>
            <a:r>
              <a:rPr lang="en-IN" sz="5400"/>
              <a:t>Rational behaviour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86515E-91EB-5124-4937-80FD4F39C016}"/>
              </a:ext>
            </a:extLst>
          </p:cNvPr>
          <p:cNvSpPr>
            <a:spLocks noGrp="1"/>
          </p:cNvSpPr>
          <p:nvPr>
            <p:ph idx="1"/>
          </p:nvPr>
        </p:nvSpPr>
        <p:spPr>
          <a:xfrm>
            <a:off x="640080" y="2872899"/>
            <a:ext cx="4243589" cy="3320668"/>
          </a:xfrm>
        </p:spPr>
        <p:txBody>
          <a:bodyPr>
            <a:normAutofit/>
          </a:bodyPr>
          <a:lstStyle/>
          <a:p>
            <a:pPr marL="0" indent="0">
              <a:buNone/>
            </a:pPr>
            <a:r>
              <a:rPr lang="en-US" sz="3200" dirty="0"/>
              <a:t> Rationality is the quality of being guided by reasons or being reasonable.</a:t>
            </a:r>
          </a:p>
          <a:p>
            <a:pPr marL="0" indent="0">
              <a:buNone/>
            </a:pPr>
            <a:endParaRPr lang="en-IN" sz="2200" dirty="0"/>
          </a:p>
        </p:txBody>
      </p:sp>
      <p:pic>
        <p:nvPicPr>
          <p:cNvPr id="4" name="Picture 3">
            <a:extLst>
              <a:ext uri="{FF2B5EF4-FFF2-40B4-BE49-F238E27FC236}">
                <a16:creationId xmlns:a16="http://schemas.microsoft.com/office/drawing/2014/main" id="{75E9C439-1B18-9B4E-C68B-CF8186377227}"/>
              </a:ext>
            </a:extLst>
          </p:cNvPr>
          <p:cNvPicPr>
            <a:picLocks noChangeAspect="1"/>
          </p:cNvPicPr>
          <p:nvPr/>
        </p:nvPicPr>
        <p:blipFill>
          <a:blip r:embed="rId2"/>
          <a:srcRect l="228" r="21035" b="1"/>
          <a:stretch/>
        </p:blipFill>
        <p:spPr>
          <a:xfrm>
            <a:off x="6359452" y="865639"/>
            <a:ext cx="5192468" cy="439292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91682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51B0AD-7BD6-6644-7A6F-D940A81CA0E0}"/>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What can we invest on?</a:t>
            </a:r>
          </a:p>
        </p:txBody>
      </p:sp>
      <p:graphicFrame>
        <p:nvGraphicFramePr>
          <p:cNvPr id="20" name="Content Placeholder 5">
            <a:extLst>
              <a:ext uri="{FF2B5EF4-FFF2-40B4-BE49-F238E27FC236}">
                <a16:creationId xmlns:a16="http://schemas.microsoft.com/office/drawing/2014/main" id="{E009019C-CF16-9617-1B3B-F53E429B59D0}"/>
              </a:ext>
            </a:extLst>
          </p:cNvPr>
          <p:cNvGraphicFramePr>
            <a:graphicFrameLocks noGrp="1"/>
          </p:cNvGraphicFramePr>
          <p:nvPr>
            <p:ph idx="1"/>
            <p:extLst>
              <p:ext uri="{D42A27DB-BD31-4B8C-83A1-F6EECF244321}">
                <p14:modId xmlns:p14="http://schemas.microsoft.com/office/powerpoint/2010/main" val="63748874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083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ppt_w</p:attrName>
                                        </p:attrNameLst>
                                      </p:cBhvr>
                                      <p:tavLst>
                                        <p:tav tm="0" fmla="#ppt_w*sin(2.5*pi*$)">
                                          <p:val>
                                            <p:fltVal val="0"/>
                                          </p:val>
                                        </p:tav>
                                        <p:tav tm="100000">
                                          <p:val>
                                            <p:fltVal val="1"/>
                                          </p:val>
                                        </p:tav>
                                      </p:tavLst>
                                    </p:anim>
                                    <p:anim calcmode="lin" valueType="num">
                                      <p:cBhvr>
                                        <p:cTn id="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A3C55-4112-940C-16F4-83D5816C40AB}"/>
              </a:ext>
            </a:extLst>
          </p:cNvPr>
          <p:cNvSpPr>
            <a:spLocks noGrp="1"/>
          </p:cNvSpPr>
          <p:nvPr>
            <p:ph type="title"/>
          </p:nvPr>
        </p:nvSpPr>
        <p:spPr>
          <a:xfrm>
            <a:off x="686834" y="1153572"/>
            <a:ext cx="3200400" cy="4461163"/>
          </a:xfrm>
        </p:spPr>
        <p:txBody>
          <a:bodyPr>
            <a:normAutofit/>
          </a:bodyPr>
          <a:lstStyle/>
          <a:p>
            <a:r>
              <a:rPr lang="en-IN">
                <a:solidFill>
                  <a:srgbClr val="FFFFFF"/>
                </a:solidFill>
              </a:rPr>
              <a:t>Origin of behavioural economics theory</a:t>
            </a:r>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Content Placeholder 2">
            <a:extLst>
              <a:ext uri="{FF2B5EF4-FFF2-40B4-BE49-F238E27FC236}">
                <a16:creationId xmlns:a16="http://schemas.microsoft.com/office/drawing/2014/main" id="{7EA43307-0564-4D96-940C-F10EA103A2D4}"/>
              </a:ext>
            </a:extLst>
          </p:cNvPr>
          <p:cNvSpPr>
            <a:spLocks noGrp="1"/>
          </p:cNvSpPr>
          <p:nvPr>
            <p:ph idx="1"/>
          </p:nvPr>
        </p:nvSpPr>
        <p:spPr>
          <a:xfrm>
            <a:off x="4447308" y="591344"/>
            <a:ext cx="6906491" cy="5585619"/>
          </a:xfrm>
        </p:spPr>
        <p:txBody>
          <a:bodyPr anchor="ctr">
            <a:normAutofit/>
          </a:bodyPr>
          <a:lstStyle/>
          <a:p>
            <a:pPr marL="0" indent="0">
              <a:buNone/>
            </a:pPr>
            <a:endParaRPr lang="en-US" b="0" i="0">
              <a:effectLst/>
              <a:latin typeface="SourceSansPro"/>
            </a:endParaRPr>
          </a:p>
          <a:p>
            <a:pPr marL="0" indent="0">
              <a:buNone/>
            </a:pPr>
            <a:r>
              <a:rPr lang="en-US">
                <a:latin typeface="SourceSansPro"/>
              </a:rPr>
              <a:t>Notable individuals in the study of behavioral economics include Nobel laureates Gary Becker (motives, consumer mistakes; 1992), Herbert Simon (bounded rationality; 1978), Daniel Kahneman (illusion of validity, anchoring bias; 2002), George Akerlof (procrastination; 2001), and Richard H. Thaler (nudging, 2017).</a:t>
            </a:r>
          </a:p>
          <a:p>
            <a:pPr marL="0" indent="0">
              <a:buNone/>
            </a:pPr>
            <a:r>
              <a:rPr lang="en-US" b="0" i="0">
                <a:effectLst/>
                <a:latin typeface="SourceSansPro"/>
              </a:rPr>
              <a:t>Companies use information from behavioral economics to price their goods, craft their commercials, and package their products.</a:t>
            </a:r>
          </a:p>
          <a:p>
            <a:endParaRPr lang="en-IN"/>
          </a:p>
        </p:txBody>
      </p:sp>
    </p:spTree>
    <p:extLst>
      <p:ext uri="{BB962C8B-B14F-4D97-AF65-F5344CB8AC3E}">
        <p14:creationId xmlns:p14="http://schemas.microsoft.com/office/powerpoint/2010/main" val="1994821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8AF92-A13D-626F-35F3-3381A6F5BC89}"/>
              </a:ext>
            </a:extLst>
          </p:cNvPr>
          <p:cNvSpPr>
            <a:spLocks noGrp="1"/>
          </p:cNvSpPr>
          <p:nvPr>
            <p:ph type="title"/>
          </p:nvPr>
        </p:nvSpPr>
        <p:spPr>
          <a:xfrm>
            <a:off x="686834" y="1153572"/>
            <a:ext cx="3200400" cy="4461163"/>
          </a:xfrm>
        </p:spPr>
        <p:txBody>
          <a:bodyPr>
            <a:normAutofit/>
          </a:bodyPr>
          <a:lstStyle/>
          <a:p>
            <a:r>
              <a:rPr lang="en-IN">
                <a:solidFill>
                  <a:srgbClr val="FFFFFF"/>
                </a:solidFill>
              </a:rPr>
              <a:t>Behavioural Economics</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7D3721D-4DF3-8048-B87C-872B1DB9AC80}"/>
              </a:ext>
            </a:extLst>
          </p:cNvPr>
          <p:cNvSpPr>
            <a:spLocks noGrp="1"/>
          </p:cNvSpPr>
          <p:nvPr>
            <p:ph idx="1"/>
          </p:nvPr>
        </p:nvSpPr>
        <p:spPr>
          <a:xfrm>
            <a:off x="4447308" y="591344"/>
            <a:ext cx="6906491" cy="5585619"/>
          </a:xfrm>
        </p:spPr>
        <p:txBody>
          <a:bodyPr anchor="ctr">
            <a:normAutofit/>
          </a:bodyPr>
          <a:lstStyle/>
          <a:p>
            <a:pPr marL="0" indent="0">
              <a:buNone/>
            </a:pPr>
            <a:r>
              <a:rPr lang="en-US" sz="2600"/>
              <a:t>Behavioral economics is about understanding economic behavior and its consequences. It’s also about understanding whether people make good or bad choices, and could be helped to make better choices.</a:t>
            </a:r>
          </a:p>
          <a:p>
            <a:pPr marL="0" indent="0">
              <a:buNone/>
            </a:pPr>
            <a:r>
              <a:rPr lang="en-US" sz="2600"/>
              <a:t>Behavioral economics is about testing the standard economic model on humans, seeing when it works and when it does not, and asking whether it can be tweaked or overhauled to improve what we observe.</a:t>
            </a:r>
          </a:p>
          <a:p>
            <a:pPr marL="0" indent="0">
              <a:buNone/>
            </a:pPr>
            <a:r>
              <a:rPr lang="en-US" sz="2600"/>
              <a:t>Behavioral economics is about applying insights from laboratory experiments, psychology, and other social sciences in economics.</a:t>
            </a:r>
            <a:endParaRPr lang="en-IN" sz="2600"/>
          </a:p>
        </p:txBody>
      </p:sp>
    </p:spTree>
    <p:extLst>
      <p:ext uri="{BB962C8B-B14F-4D97-AF65-F5344CB8AC3E}">
        <p14:creationId xmlns:p14="http://schemas.microsoft.com/office/powerpoint/2010/main" val="2433951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682356C-7096-4FF1-F54E-A32C735C7658}"/>
              </a:ext>
            </a:extLst>
          </p:cNvPr>
          <p:cNvGraphicFramePr>
            <a:graphicFrameLocks noGrp="1"/>
          </p:cNvGraphicFramePr>
          <p:nvPr>
            <p:ph idx="1"/>
            <p:extLst>
              <p:ext uri="{D42A27DB-BD31-4B8C-83A1-F6EECF244321}">
                <p14:modId xmlns:p14="http://schemas.microsoft.com/office/powerpoint/2010/main" val="1292548103"/>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243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EC0125ED-DBE0-9B4A-D367-F95A115F663E}"/>
              </a:ext>
            </a:extLst>
          </p:cNvPr>
          <p:cNvPicPr>
            <a:picLocks noGrp="1" noChangeAspect="1"/>
          </p:cNvPicPr>
          <p:nvPr>
            <p:ph idx="1"/>
          </p:nvPr>
        </p:nvPicPr>
        <p:blipFill>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4013627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63A08-0D9D-9C8C-202A-0CC34E0846DD}"/>
              </a:ext>
            </a:extLst>
          </p:cNvPr>
          <p:cNvSpPr>
            <a:spLocks noGrp="1"/>
          </p:cNvSpPr>
          <p:nvPr>
            <p:ph type="title"/>
          </p:nvPr>
        </p:nvSpPr>
        <p:spPr>
          <a:xfrm>
            <a:off x="572493" y="238539"/>
            <a:ext cx="11018520" cy="1434415"/>
          </a:xfrm>
        </p:spPr>
        <p:txBody>
          <a:bodyPr anchor="b">
            <a:normAutofit/>
          </a:bodyPr>
          <a:lstStyle/>
          <a:p>
            <a:r>
              <a:rPr lang="en-IN" sz="5400" dirty="0"/>
              <a:t>Invisible hand</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7A8E14-8C6A-0C7B-40F0-B43D208BFD3A}"/>
              </a:ext>
            </a:extLst>
          </p:cNvPr>
          <p:cNvSpPr>
            <a:spLocks noGrp="1"/>
          </p:cNvSpPr>
          <p:nvPr>
            <p:ph idx="1"/>
          </p:nvPr>
        </p:nvSpPr>
        <p:spPr>
          <a:xfrm>
            <a:off x="572492" y="1861766"/>
            <a:ext cx="7504707" cy="4119172"/>
          </a:xfrm>
        </p:spPr>
        <p:txBody>
          <a:bodyPr anchor="t">
            <a:noAutofit/>
          </a:bodyPr>
          <a:lstStyle/>
          <a:p>
            <a:pPr marL="0" indent="0">
              <a:buNone/>
            </a:pPr>
            <a:r>
              <a:rPr lang="en-US" sz="3200" dirty="0"/>
              <a:t>The term "invisible hand" first appeared in Adam Smith's famous work "The Wealth of Nations" to describe how free markets can motivate individuals, acting in their own self-interest, to produce what is societally necessary.</a:t>
            </a:r>
          </a:p>
          <a:p>
            <a:pPr marL="0" indent="0">
              <a:buNone/>
            </a:pPr>
            <a:r>
              <a:rPr lang="en-US" sz="3200" dirty="0"/>
              <a:t> Adam Smith introduced the concept in his 1759 book "The Theory of Moral Sentiments" and later in his 1776 book "An Inquiry Into the Nature and Causes of the Wealth of Nations."</a:t>
            </a:r>
            <a:endParaRPr lang="en-IN" sz="3200" dirty="0"/>
          </a:p>
        </p:txBody>
      </p:sp>
      <p:pic>
        <p:nvPicPr>
          <p:cNvPr id="6" name="Picture 5">
            <a:extLst>
              <a:ext uri="{FF2B5EF4-FFF2-40B4-BE49-F238E27FC236}">
                <a16:creationId xmlns:a16="http://schemas.microsoft.com/office/drawing/2014/main" id="{EC7A00C0-1945-8CF1-CC4F-791C2C59EE05}"/>
              </a:ext>
            </a:extLst>
          </p:cNvPr>
          <p:cNvPicPr>
            <a:picLocks noChangeAspect="1"/>
          </p:cNvPicPr>
          <p:nvPr/>
        </p:nvPicPr>
        <p:blipFill>
          <a:blip r:embed="rId2"/>
          <a:srcRect l="42184" r="9392" b="5507"/>
          <a:stretch/>
        </p:blipFill>
        <p:spPr>
          <a:xfrm>
            <a:off x="8077200" y="2093976"/>
            <a:ext cx="2971800" cy="3870960"/>
          </a:xfrm>
          <a:prstGeom prst="rect">
            <a:avLst/>
          </a:prstGeom>
        </p:spPr>
      </p:pic>
    </p:spTree>
    <p:extLst>
      <p:ext uri="{BB962C8B-B14F-4D97-AF65-F5344CB8AC3E}">
        <p14:creationId xmlns:p14="http://schemas.microsoft.com/office/powerpoint/2010/main" val="3745916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0A8D-244D-2052-82A8-00EA309AD822}"/>
              </a:ext>
            </a:extLst>
          </p:cNvPr>
          <p:cNvSpPr>
            <a:spLocks noGrp="1"/>
          </p:cNvSpPr>
          <p:nvPr>
            <p:ph type="title"/>
          </p:nvPr>
        </p:nvSpPr>
        <p:spPr>
          <a:xfrm>
            <a:off x="1137034" y="209551"/>
            <a:ext cx="9392421" cy="1208883"/>
          </a:xfrm>
        </p:spPr>
        <p:txBody>
          <a:bodyPr>
            <a:normAutofit/>
          </a:bodyPr>
          <a:lstStyle/>
          <a:p>
            <a:r>
              <a:rPr lang="en-IN" dirty="0"/>
              <a:t>Economic Incentives </a:t>
            </a:r>
          </a:p>
        </p:txBody>
      </p:sp>
      <p:sp>
        <p:nvSpPr>
          <p:cNvPr id="3" name="Content Placeholder 2">
            <a:extLst>
              <a:ext uri="{FF2B5EF4-FFF2-40B4-BE49-F238E27FC236}">
                <a16:creationId xmlns:a16="http://schemas.microsoft.com/office/drawing/2014/main" id="{39D3DC56-0255-6F02-4853-934E5E2AFBD1}"/>
              </a:ext>
            </a:extLst>
          </p:cNvPr>
          <p:cNvSpPr>
            <a:spLocks noGrp="1"/>
          </p:cNvSpPr>
          <p:nvPr>
            <p:ph idx="1"/>
          </p:nvPr>
        </p:nvSpPr>
        <p:spPr>
          <a:xfrm>
            <a:off x="425825" y="1752600"/>
            <a:ext cx="5867718" cy="4610100"/>
          </a:xfrm>
        </p:spPr>
        <p:txBody>
          <a:bodyPr>
            <a:normAutofit fontScale="77500" lnSpcReduction="20000"/>
          </a:bodyPr>
          <a:lstStyle/>
          <a:p>
            <a:pPr marL="0" indent="0">
              <a:buNone/>
            </a:pPr>
            <a:r>
              <a:rPr lang="en-US" sz="3600" dirty="0"/>
              <a:t>Economic incentives are financial rewards provided to people to alter consumption and production patterns in an economy.</a:t>
            </a:r>
          </a:p>
          <a:p>
            <a:pPr marL="0" indent="0">
              <a:buNone/>
            </a:pPr>
            <a:r>
              <a:rPr lang="en-US" sz="3600" dirty="0"/>
              <a:t>The main purpose of the economic incentives approach is to influence human behavior to produce desired results naturally. It is a type of monetary motivation that the government or businesses offer. These can be in the form of money, bonuses, tax rebates, or subsidies</a:t>
            </a:r>
            <a:r>
              <a:rPr lang="en-US" sz="2000" dirty="0"/>
              <a:t>.</a:t>
            </a:r>
            <a:endParaRPr lang="en-IN" sz="2000" dirty="0"/>
          </a:p>
        </p:txBody>
      </p:sp>
      <p:pic>
        <p:nvPicPr>
          <p:cNvPr id="4" name="Picture 3">
            <a:extLst>
              <a:ext uri="{FF2B5EF4-FFF2-40B4-BE49-F238E27FC236}">
                <a16:creationId xmlns:a16="http://schemas.microsoft.com/office/drawing/2014/main" id="{F1123A6D-4E9B-3700-68EB-5D29EA03212F}"/>
              </a:ext>
            </a:extLst>
          </p:cNvPr>
          <p:cNvPicPr>
            <a:picLocks noChangeAspect="1"/>
          </p:cNvPicPr>
          <p:nvPr/>
        </p:nvPicPr>
        <p:blipFill>
          <a:blip r:embed="rId2"/>
          <a:stretch>
            <a:fillRect/>
          </a:stretch>
        </p:blipFill>
        <p:spPr>
          <a:xfrm>
            <a:off x="6719367" y="1418434"/>
            <a:ext cx="4788505" cy="4610100"/>
          </a:xfrm>
          <a:prstGeom prst="rect">
            <a:avLst/>
          </a:prstGeom>
        </p:spPr>
      </p:pic>
    </p:spTree>
    <p:extLst>
      <p:ext uri="{BB962C8B-B14F-4D97-AF65-F5344CB8AC3E}">
        <p14:creationId xmlns:p14="http://schemas.microsoft.com/office/powerpoint/2010/main" val="1210674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11ED33-7F08-1B9D-BA4C-9D51BBF52498}"/>
              </a:ext>
            </a:extLst>
          </p:cNvPr>
          <p:cNvPicPr>
            <a:picLocks noChangeAspect="1"/>
          </p:cNvPicPr>
          <p:nvPr/>
        </p:nvPicPr>
        <p:blipFill>
          <a:blip r:embed="rId2"/>
          <a:stretch>
            <a:fillRect/>
          </a:stretch>
        </p:blipFill>
        <p:spPr>
          <a:xfrm>
            <a:off x="700682" y="945954"/>
            <a:ext cx="11130294" cy="5473895"/>
          </a:xfrm>
          <a:prstGeom prst="rect">
            <a:avLst/>
          </a:prstGeom>
        </p:spPr>
      </p:pic>
      <p:sp>
        <p:nvSpPr>
          <p:cNvPr id="2" name="TextBox 1">
            <a:extLst>
              <a:ext uri="{FF2B5EF4-FFF2-40B4-BE49-F238E27FC236}">
                <a16:creationId xmlns:a16="http://schemas.microsoft.com/office/drawing/2014/main" id="{F100A971-5859-5DC5-15FB-CFC0353E0B3C}"/>
              </a:ext>
            </a:extLst>
          </p:cNvPr>
          <p:cNvSpPr txBox="1"/>
          <p:nvPr/>
        </p:nvSpPr>
        <p:spPr>
          <a:xfrm>
            <a:off x="872132" y="238069"/>
            <a:ext cx="11130294" cy="707886"/>
          </a:xfrm>
          <a:prstGeom prst="rect">
            <a:avLst/>
          </a:prstGeom>
          <a:noFill/>
        </p:spPr>
        <p:txBody>
          <a:bodyPr wrap="square" rtlCol="0">
            <a:spAutoFit/>
          </a:bodyPr>
          <a:lstStyle/>
          <a:p>
            <a:r>
              <a:rPr lang="en-IN" sz="4000" b="1" dirty="0">
                <a:solidFill>
                  <a:schemeClr val="accent5">
                    <a:lumMod val="75000"/>
                  </a:schemeClr>
                </a:solidFill>
              </a:rPr>
              <a:t>Common Concepts in Behavioural Economics</a:t>
            </a:r>
          </a:p>
        </p:txBody>
      </p:sp>
    </p:spTree>
    <p:extLst>
      <p:ext uri="{BB962C8B-B14F-4D97-AF65-F5344CB8AC3E}">
        <p14:creationId xmlns:p14="http://schemas.microsoft.com/office/powerpoint/2010/main" val="282443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3789AD9-1716-8B72-D649-639756B71EB6}"/>
              </a:ext>
            </a:extLst>
          </p:cNvPr>
          <p:cNvSpPr>
            <a:spLocks noGrp="1"/>
          </p:cNvSpPr>
          <p:nvPr>
            <p:ph idx="1"/>
          </p:nvPr>
        </p:nvSpPr>
        <p:spPr>
          <a:xfrm>
            <a:off x="4447308" y="591344"/>
            <a:ext cx="6906491" cy="5585619"/>
          </a:xfrm>
        </p:spPr>
        <p:txBody>
          <a:bodyPr anchor="ctr">
            <a:normAutofit/>
          </a:bodyPr>
          <a:lstStyle/>
          <a:p>
            <a:r>
              <a:rPr lang="en-US" sz="2600"/>
              <a:t>Bounded Rationality - Humans make decisions within the constraints of limited information and cognitive capacity. This concept, introduced by Herbert A. Simon, suggests that individuals settle for satisfactory solutions rather than optimal ones.</a:t>
            </a:r>
          </a:p>
          <a:p>
            <a:r>
              <a:rPr lang="en-US" sz="2600"/>
              <a:t>Heuristics and Biases- Mental shortcuts or rules of thumb that often lead to systematic errors in judgment. Amos Tversky and Daniel Kahneman's research identified several biases, such as availability and representativeness heuristics, that affect decision-making.</a:t>
            </a:r>
            <a:endParaRPr lang="en-IN" sz="2600"/>
          </a:p>
        </p:txBody>
      </p:sp>
    </p:spTree>
    <p:extLst>
      <p:ext uri="{BB962C8B-B14F-4D97-AF65-F5344CB8AC3E}">
        <p14:creationId xmlns:p14="http://schemas.microsoft.com/office/powerpoint/2010/main" val="3758078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ADE7-4142-313F-D19A-C5C352A8A257}"/>
              </a:ext>
            </a:extLst>
          </p:cNvPr>
          <p:cNvSpPr>
            <a:spLocks noGrp="1"/>
          </p:cNvSpPr>
          <p:nvPr>
            <p:ph type="title"/>
          </p:nvPr>
        </p:nvSpPr>
        <p:spPr/>
        <p:txBody>
          <a:bodyPr/>
          <a:lstStyle/>
          <a:p>
            <a:r>
              <a:rPr lang="en-IN" dirty="0"/>
              <a:t>A few examples .., </a:t>
            </a:r>
          </a:p>
        </p:txBody>
      </p:sp>
      <p:pic>
        <p:nvPicPr>
          <p:cNvPr id="4" name="Content Placeholder 3">
            <a:extLst>
              <a:ext uri="{FF2B5EF4-FFF2-40B4-BE49-F238E27FC236}">
                <a16:creationId xmlns:a16="http://schemas.microsoft.com/office/drawing/2014/main" id="{ED8C3670-3DF5-88D3-20F3-121F89ABF6E4}"/>
              </a:ext>
            </a:extLst>
          </p:cNvPr>
          <p:cNvPicPr>
            <a:picLocks noGrp="1" noChangeAspect="1"/>
          </p:cNvPicPr>
          <p:nvPr>
            <p:ph idx="1"/>
          </p:nvPr>
        </p:nvPicPr>
        <p:blipFill>
          <a:blip r:embed="rId2"/>
          <a:stretch>
            <a:fillRect/>
          </a:stretch>
        </p:blipFill>
        <p:spPr>
          <a:xfrm>
            <a:off x="571500" y="1876425"/>
            <a:ext cx="5524500" cy="3105150"/>
          </a:xfrm>
          <a:prstGeom prst="rect">
            <a:avLst/>
          </a:prstGeom>
        </p:spPr>
      </p:pic>
      <p:pic>
        <p:nvPicPr>
          <p:cNvPr id="5" name="Picture 4">
            <a:extLst>
              <a:ext uri="{FF2B5EF4-FFF2-40B4-BE49-F238E27FC236}">
                <a16:creationId xmlns:a16="http://schemas.microsoft.com/office/drawing/2014/main" id="{4FE1BA7A-E3B5-926D-E81C-8F29E44B475C}"/>
              </a:ext>
            </a:extLst>
          </p:cNvPr>
          <p:cNvPicPr>
            <a:picLocks noChangeAspect="1"/>
          </p:cNvPicPr>
          <p:nvPr/>
        </p:nvPicPr>
        <p:blipFill>
          <a:blip r:embed="rId3"/>
          <a:stretch>
            <a:fillRect/>
          </a:stretch>
        </p:blipFill>
        <p:spPr>
          <a:xfrm>
            <a:off x="7211045" y="1690689"/>
            <a:ext cx="2143125" cy="3286952"/>
          </a:xfrm>
          <a:prstGeom prst="rect">
            <a:avLst/>
          </a:prstGeom>
        </p:spPr>
      </p:pic>
    </p:spTree>
    <p:extLst>
      <p:ext uri="{BB962C8B-B14F-4D97-AF65-F5344CB8AC3E}">
        <p14:creationId xmlns:p14="http://schemas.microsoft.com/office/powerpoint/2010/main" val="2492573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69A79B-C3EC-80EE-8B91-84F351ACCC0B}"/>
              </a:ext>
            </a:extLst>
          </p:cNvPr>
          <p:cNvSpPr>
            <a:spLocks noGrp="1"/>
          </p:cNvSpPr>
          <p:nvPr>
            <p:ph idx="1"/>
          </p:nvPr>
        </p:nvSpPr>
        <p:spPr>
          <a:xfrm>
            <a:off x="838199" y="580292"/>
            <a:ext cx="10802815" cy="5596671"/>
          </a:xfrm>
        </p:spPr>
        <p:txBody>
          <a:bodyPr>
            <a:normAutofit lnSpcReduction="10000"/>
          </a:bodyPr>
          <a:lstStyle/>
          <a:p>
            <a:pPr marL="0" indent="0">
              <a:buNone/>
            </a:pPr>
            <a:r>
              <a:rPr lang="en-IN" b="1" dirty="0">
                <a:solidFill>
                  <a:schemeClr val="accent5">
                    <a:lumMod val="75000"/>
                  </a:schemeClr>
                </a:solidFill>
              </a:rPr>
              <a:t>Framing</a:t>
            </a:r>
            <a:r>
              <a:rPr lang="en-IN" dirty="0"/>
              <a:t>: </a:t>
            </a:r>
            <a:r>
              <a:rPr lang="en-US" dirty="0"/>
              <a:t>Framing effect proposes that individuals make decisions based on how an issue is presented, or “framed,” rather than on the facts presented. It is a cognitive default to choose an option that is more positively presented or framed.</a:t>
            </a:r>
          </a:p>
          <a:p>
            <a:pPr marL="0" indent="0">
              <a:buNone/>
            </a:pPr>
            <a:r>
              <a:rPr lang="en-US" dirty="0"/>
              <a:t> For ex: There is a 70% chance of success, and the shares are expected to go up by 45% on the first trading day.</a:t>
            </a:r>
          </a:p>
          <a:p>
            <a:pPr marL="0" indent="0">
              <a:buNone/>
            </a:pPr>
            <a:r>
              <a:rPr lang="en-US" dirty="0"/>
              <a:t>There is only a 30% chance of failure, but if the IPO succeeds, then the stock price may scale up by almost 45%.</a:t>
            </a:r>
          </a:p>
          <a:p>
            <a:pPr marL="0" indent="0">
              <a:buNone/>
            </a:pPr>
            <a:r>
              <a:rPr lang="en-US" b="1" dirty="0">
                <a:solidFill>
                  <a:schemeClr val="accent5">
                    <a:lumMod val="75000"/>
                  </a:schemeClr>
                </a:solidFill>
              </a:rPr>
              <a:t>Over confidence effect: </a:t>
            </a:r>
            <a:r>
              <a:rPr lang="en-US" dirty="0"/>
              <a:t>Overconfidence bias is a cognitive bias in which individuals tend to overestimate their abilities, knowledge, and skill in a particular area, leading them to make errors in judgment and decision making. This overestimation can manifest itself in various ways, such as an inflated sense of control, unrealistic optimism, or underestimating the risk involved in a situation.</a:t>
            </a:r>
            <a:endParaRPr lang="en-IN" dirty="0"/>
          </a:p>
        </p:txBody>
      </p:sp>
    </p:spTree>
    <p:extLst>
      <p:ext uri="{BB962C8B-B14F-4D97-AF65-F5344CB8AC3E}">
        <p14:creationId xmlns:p14="http://schemas.microsoft.com/office/powerpoint/2010/main" val="1037547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E7F03-6B54-56A1-4C98-308A57E50393}"/>
              </a:ext>
            </a:extLst>
          </p:cNvPr>
          <p:cNvSpPr>
            <a:spLocks noGrp="1"/>
          </p:cNvSpPr>
          <p:nvPr>
            <p:ph idx="1"/>
          </p:nvPr>
        </p:nvSpPr>
        <p:spPr>
          <a:xfrm>
            <a:off x="838200" y="597877"/>
            <a:ext cx="10515600" cy="5579086"/>
          </a:xfrm>
        </p:spPr>
        <p:txBody>
          <a:bodyPr>
            <a:normAutofit fontScale="92500" lnSpcReduction="10000"/>
          </a:bodyPr>
          <a:lstStyle/>
          <a:p>
            <a:pPr marL="0" indent="0">
              <a:buNone/>
            </a:pPr>
            <a:r>
              <a:rPr lang="en-US" b="1" dirty="0"/>
              <a:t>Anchoring</a:t>
            </a:r>
            <a:r>
              <a:rPr lang="en-US" dirty="0"/>
              <a:t> is a cognitive bias in behavioral economics that describes the tendency to rely too heavily on the first piece of information offered when making decisions. The concept is part of the field of behavioral finance, which studies how emotions and other extraneous factors influence economic choices.</a:t>
            </a:r>
          </a:p>
          <a:p>
            <a:pPr marL="0" indent="0">
              <a:buNone/>
            </a:pPr>
            <a:endParaRPr lang="en-US" dirty="0"/>
          </a:p>
          <a:p>
            <a:pPr marL="0" indent="0">
              <a:buNone/>
            </a:pPr>
            <a:r>
              <a:rPr lang="en-US" b="1" dirty="0">
                <a:solidFill>
                  <a:schemeClr val="accent5">
                    <a:lumMod val="75000"/>
                  </a:schemeClr>
                </a:solidFill>
              </a:rPr>
              <a:t>Herd behavior </a:t>
            </a:r>
            <a:r>
              <a:rPr lang="en-US" dirty="0"/>
              <a:t>in humans is a social behavior that is caused when individuals subjugate their individual will, thoughts, and behaviors to the majority, the group, or herd.</a:t>
            </a:r>
          </a:p>
          <a:p>
            <a:pPr marL="0" indent="0">
              <a:buNone/>
            </a:pPr>
            <a:endParaRPr lang="en-US" dirty="0"/>
          </a:p>
          <a:p>
            <a:pPr marL="0" indent="0">
              <a:buNone/>
            </a:pPr>
            <a:r>
              <a:rPr lang="en-US" b="1" dirty="0">
                <a:solidFill>
                  <a:schemeClr val="accent5">
                    <a:lumMod val="75000"/>
                  </a:schemeClr>
                </a:solidFill>
              </a:rPr>
              <a:t>Mental accounting </a:t>
            </a:r>
            <a:r>
              <a:rPr lang="en-US" dirty="0"/>
              <a:t>is a concept in the field of behavioral economics. Developed by economist Richard H. Thaler, it contends that individuals classify funds differently and are therefore prone to irrational decision-making in their spending and investment behavior.</a:t>
            </a:r>
            <a:endParaRPr lang="en-IN" dirty="0"/>
          </a:p>
        </p:txBody>
      </p:sp>
    </p:spTree>
    <p:extLst>
      <p:ext uri="{BB962C8B-B14F-4D97-AF65-F5344CB8AC3E}">
        <p14:creationId xmlns:p14="http://schemas.microsoft.com/office/powerpoint/2010/main" val="2690966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spheres connected with a red line">
            <a:extLst>
              <a:ext uri="{FF2B5EF4-FFF2-40B4-BE49-F238E27FC236}">
                <a16:creationId xmlns:a16="http://schemas.microsoft.com/office/drawing/2014/main" id="{31078D0D-3D65-9F8B-C735-11660D0B5245}"/>
              </a:ext>
            </a:extLst>
          </p:cNvPr>
          <p:cNvPicPr>
            <a:picLocks noChangeAspect="1"/>
          </p:cNvPicPr>
          <p:nvPr/>
        </p:nvPicPr>
        <p:blipFill>
          <a:blip r:embed="rId2"/>
          <a:srcRect l="23359" r="17474"/>
          <a:stretch/>
        </p:blipFill>
        <p:spPr>
          <a:xfrm>
            <a:off x="-1" y="-2"/>
            <a:ext cx="3676651" cy="6858000"/>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4B2DEC-57D9-EFF6-09A1-6ACC12530FA1}"/>
              </a:ext>
            </a:extLst>
          </p:cNvPr>
          <p:cNvSpPr>
            <a:spLocks noGrp="1"/>
          </p:cNvSpPr>
          <p:nvPr>
            <p:ph idx="1"/>
          </p:nvPr>
        </p:nvSpPr>
        <p:spPr>
          <a:xfrm>
            <a:off x="4305300" y="247650"/>
            <a:ext cx="7057357" cy="5992428"/>
          </a:xfrm>
        </p:spPr>
        <p:txBody>
          <a:bodyPr anchor="ctr">
            <a:noAutofit/>
          </a:bodyPr>
          <a:lstStyle/>
          <a:p>
            <a:r>
              <a:rPr lang="en-US" dirty="0"/>
              <a:t>Loss Aversion and Prospect Theory- People tend to prefer avoiding losses over acquiring equivalent gains. Prospect Theory, developed by Kahneman and Tversky, describes how individuals evaluate potential losses and gains, leading to decisions that deviate from expected utility theory.</a:t>
            </a:r>
          </a:p>
          <a:p>
            <a:r>
              <a:rPr lang="en-US" dirty="0"/>
              <a:t>Loss Aversion, a key element of Prospect Theory, reveals that people experience losses more intensely than gains of the same magnitude. This can lead to risk-averse behavior, such as holding onto losing investments to avoid realizing a loss, contrary to rational financial decision-making.</a:t>
            </a:r>
            <a:endParaRPr lang="en-IN" dirty="0"/>
          </a:p>
        </p:txBody>
      </p:sp>
    </p:spTree>
    <p:extLst>
      <p:ext uri="{BB962C8B-B14F-4D97-AF65-F5344CB8AC3E}">
        <p14:creationId xmlns:p14="http://schemas.microsoft.com/office/powerpoint/2010/main" val="57793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F9010-9C30-0DDD-CB09-85CD34C05179}"/>
              </a:ext>
            </a:extLst>
          </p:cNvPr>
          <p:cNvSpPr>
            <a:spLocks noGrp="1"/>
          </p:cNvSpPr>
          <p:nvPr>
            <p:ph type="title"/>
          </p:nvPr>
        </p:nvSpPr>
        <p:spPr>
          <a:xfrm>
            <a:off x="686834" y="591344"/>
            <a:ext cx="3200400" cy="5585619"/>
          </a:xfrm>
        </p:spPr>
        <p:txBody>
          <a:bodyPr>
            <a:normAutofit/>
          </a:bodyPr>
          <a:lstStyle/>
          <a:p>
            <a:r>
              <a:rPr lang="en-IN">
                <a:solidFill>
                  <a:srgbClr val="FFFFFF"/>
                </a:solidFill>
              </a:rPr>
              <a:t>Traditional Economics</a:t>
            </a:r>
          </a:p>
        </p:txBody>
      </p:sp>
      <p:sp>
        <p:nvSpPr>
          <p:cNvPr id="64" name="Arc 6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220466-E7FE-13ED-52F5-CE979E3DA924}"/>
              </a:ext>
            </a:extLst>
          </p:cNvPr>
          <p:cNvSpPr>
            <a:spLocks noGrp="1"/>
          </p:cNvSpPr>
          <p:nvPr>
            <p:ph idx="1"/>
          </p:nvPr>
        </p:nvSpPr>
        <p:spPr>
          <a:xfrm>
            <a:off x="4362450" y="152400"/>
            <a:ext cx="7600950" cy="6701307"/>
          </a:xfrm>
        </p:spPr>
        <p:txBody>
          <a:bodyPr anchor="ctr">
            <a:normAutofit/>
          </a:bodyPr>
          <a:lstStyle/>
          <a:p>
            <a:pPr marL="0" indent="0">
              <a:buNone/>
            </a:pPr>
            <a:r>
              <a:rPr lang="en-US" sz="2400" dirty="0"/>
              <a:t>Traditional economics focuses on early theories of how economies function, rooted in classical economics.</a:t>
            </a:r>
          </a:p>
          <a:p>
            <a:pPr marL="0" indent="0">
              <a:buNone/>
            </a:pPr>
            <a:r>
              <a:rPr lang="en-US" sz="2400" b="1" dirty="0"/>
              <a:t>Foundations</a:t>
            </a:r>
            <a:r>
              <a:rPr lang="en-US" sz="2400" dirty="0"/>
              <a:t>: Based on the ideas of Adam Smith, David Ricardo, and John Stuart Mill.</a:t>
            </a:r>
          </a:p>
          <a:p>
            <a:pPr marL="0" indent="0">
              <a:buNone/>
            </a:pPr>
            <a:r>
              <a:rPr lang="en-US" sz="2400" b="1" dirty="0"/>
              <a:t>Key Concept</a:t>
            </a:r>
            <a:r>
              <a:rPr lang="en-US" sz="2400" dirty="0"/>
              <a:t>: Invisible Hand – markets are self-regulating, and individual pursuit of self-interest leads to societal benefits.</a:t>
            </a:r>
          </a:p>
          <a:p>
            <a:pPr marL="0" indent="0">
              <a:buNone/>
            </a:pPr>
            <a:r>
              <a:rPr lang="en-US" sz="2400" b="1" dirty="0"/>
              <a:t>Assumptions</a:t>
            </a:r>
            <a:r>
              <a:rPr lang="en-US" sz="2400" dirty="0"/>
              <a:t>: Economic agents are rational and aim to maximize utility (for consumers) or profit (for firms).Perfect competition exists in markets. Supply and demand determine prices. Minimal government intervention is preferred (laissez-faire approach).</a:t>
            </a:r>
          </a:p>
          <a:p>
            <a:pPr marL="0" indent="0">
              <a:buNone/>
            </a:pPr>
            <a:r>
              <a:rPr lang="en-US" sz="2400" b="1" dirty="0"/>
              <a:t>Focus </a:t>
            </a:r>
            <a:r>
              <a:rPr lang="en-US" sz="2400" b="1" dirty="0" err="1"/>
              <a:t>Areas</a:t>
            </a:r>
            <a:r>
              <a:rPr lang="en-US" sz="2400" dirty="0" err="1"/>
              <a:t>:Division</a:t>
            </a:r>
            <a:r>
              <a:rPr lang="en-US" sz="2400" dirty="0"/>
              <a:t> of labor and productivity (Adam Smith).Labor theory of value and comparative advantage in trade (David Ricardo).</a:t>
            </a:r>
          </a:p>
          <a:p>
            <a:pPr marL="0" indent="0">
              <a:buNone/>
            </a:pPr>
            <a:r>
              <a:rPr lang="en-US" sz="2400" b="1" dirty="0"/>
              <a:t>Criticism</a:t>
            </a:r>
            <a:r>
              <a:rPr lang="en-US" sz="2400" dirty="0"/>
              <a:t>: Limited in explaining real-world complexities like market failures, externalities, and irrational behavior.</a:t>
            </a:r>
            <a:endParaRPr lang="en-IN" sz="2400" dirty="0"/>
          </a:p>
        </p:txBody>
      </p:sp>
    </p:spTree>
    <p:extLst>
      <p:ext uri="{BB962C8B-B14F-4D97-AF65-F5344CB8AC3E}">
        <p14:creationId xmlns:p14="http://schemas.microsoft.com/office/powerpoint/2010/main" val="4259505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FCD0F-7DCC-E66D-911C-C41478FE941E}"/>
              </a:ext>
            </a:extLst>
          </p:cNvPr>
          <p:cNvSpPr>
            <a:spLocks noGrp="1"/>
          </p:cNvSpPr>
          <p:nvPr>
            <p:ph type="title"/>
          </p:nvPr>
        </p:nvSpPr>
        <p:spPr>
          <a:xfrm>
            <a:off x="838200" y="365125"/>
            <a:ext cx="10515600" cy="1325563"/>
          </a:xfrm>
        </p:spPr>
        <p:txBody>
          <a:bodyPr>
            <a:normAutofit/>
          </a:bodyPr>
          <a:lstStyle/>
          <a:p>
            <a:r>
              <a:rPr lang="en-IN" sz="5400" dirty="0"/>
              <a:t>Neo-Classical Economics</a:t>
            </a:r>
          </a:p>
        </p:txBody>
      </p:sp>
      <p:sp>
        <p:nvSpPr>
          <p:cNvPr id="3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60B111-FE0C-A548-6BE5-28D1870951D2}"/>
              </a:ext>
            </a:extLst>
          </p:cNvPr>
          <p:cNvSpPr>
            <a:spLocks noGrp="1"/>
          </p:cNvSpPr>
          <p:nvPr>
            <p:ph idx="1"/>
          </p:nvPr>
        </p:nvSpPr>
        <p:spPr>
          <a:xfrm>
            <a:off x="669036" y="1708976"/>
            <a:ext cx="11275314" cy="4920424"/>
          </a:xfrm>
        </p:spPr>
        <p:txBody>
          <a:bodyPr>
            <a:normAutofit fontScale="77500" lnSpcReduction="20000"/>
          </a:bodyPr>
          <a:lstStyle/>
          <a:p>
            <a:pPr marL="0" indent="0">
              <a:buNone/>
            </a:pPr>
            <a:r>
              <a:rPr lang="en-US" sz="2600" dirty="0"/>
              <a:t>Neoclassical economics builds upon traditional economics by introducing mathematical modeling and a focus on individual decision-making.</a:t>
            </a:r>
            <a:endParaRPr lang="en-US" sz="2600" b="1" dirty="0"/>
          </a:p>
          <a:p>
            <a:pPr>
              <a:buFont typeface="Arial" panose="020B0604020202020204" pitchFamily="34" charset="0"/>
              <a:buChar char="•"/>
            </a:pPr>
            <a:r>
              <a:rPr lang="en-US" sz="2600" b="1" dirty="0"/>
              <a:t>Foundations:</a:t>
            </a:r>
            <a:r>
              <a:rPr lang="en-US" sz="2600" dirty="0"/>
              <a:t> Emerged in the late 19th century with economists like Alfred Marshall, William Jevons, and Léon Walras.</a:t>
            </a:r>
          </a:p>
          <a:p>
            <a:pPr>
              <a:buFont typeface="Arial" panose="020B0604020202020204" pitchFamily="34" charset="0"/>
              <a:buChar char="•"/>
            </a:pPr>
            <a:r>
              <a:rPr lang="en-US" sz="2600" b="1" dirty="0"/>
              <a:t>Key Concept:</a:t>
            </a:r>
            <a:r>
              <a:rPr lang="en-US" sz="2600" dirty="0"/>
              <a:t> </a:t>
            </a:r>
            <a:r>
              <a:rPr lang="en-US" sz="2600" b="1" dirty="0" err="1"/>
              <a:t>Marginalism</a:t>
            </a:r>
            <a:r>
              <a:rPr lang="en-US" sz="2600" dirty="0"/>
              <a:t> – decision-making is based on marginal utility and marginal costs.</a:t>
            </a:r>
          </a:p>
          <a:p>
            <a:pPr>
              <a:buFont typeface="Arial" panose="020B0604020202020204" pitchFamily="34" charset="0"/>
              <a:buChar char="•"/>
            </a:pPr>
            <a:r>
              <a:rPr lang="en-US" sz="2600" b="1" dirty="0"/>
              <a:t>Assumptions:</a:t>
            </a:r>
            <a:endParaRPr lang="en-US" sz="2600" dirty="0"/>
          </a:p>
          <a:p>
            <a:pPr marL="742950" lvl="1" indent="-285750">
              <a:buFont typeface="Arial" panose="020B0604020202020204" pitchFamily="34" charset="0"/>
              <a:buChar char="•"/>
            </a:pPr>
            <a:r>
              <a:rPr lang="en-US" sz="2600" dirty="0"/>
              <a:t>Individuals have </a:t>
            </a:r>
            <a:r>
              <a:rPr lang="en-US" sz="2600" b="1" dirty="0"/>
              <a:t>rational preferences</a:t>
            </a:r>
            <a:r>
              <a:rPr lang="en-US" sz="2600" dirty="0"/>
              <a:t> and act to maximize utility (consumers) or profit (firms).</a:t>
            </a:r>
          </a:p>
          <a:p>
            <a:pPr marL="742950" lvl="1" indent="-285750">
              <a:buFont typeface="Arial" panose="020B0604020202020204" pitchFamily="34" charset="0"/>
              <a:buChar char="•"/>
            </a:pPr>
            <a:r>
              <a:rPr lang="en-US" sz="2600" dirty="0"/>
              <a:t>Individuals have access to </a:t>
            </a:r>
            <a:r>
              <a:rPr lang="en-US" sz="2600" b="1" dirty="0"/>
              <a:t>complete information</a:t>
            </a:r>
            <a:r>
              <a:rPr lang="en-US" sz="2600" dirty="0"/>
              <a:t>.</a:t>
            </a:r>
          </a:p>
          <a:p>
            <a:pPr marL="742950" lvl="1" indent="-285750">
              <a:buFont typeface="Arial" panose="020B0604020202020204" pitchFamily="34" charset="0"/>
              <a:buChar char="•"/>
            </a:pPr>
            <a:r>
              <a:rPr lang="en-US" sz="2600" dirty="0"/>
              <a:t>Markets are efficient and tend to equilibrium (market clearing).</a:t>
            </a:r>
          </a:p>
          <a:p>
            <a:pPr>
              <a:buFont typeface="Arial" panose="020B0604020202020204" pitchFamily="34" charset="0"/>
              <a:buChar char="•"/>
            </a:pPr>
            <a:r>
              <a:rPr lang="en-US" sz="2600" b="1" dirty="0"/>
              <a:t>Mathematical Models:</a:t>
            </a:r>
            <a:endParaRPr lang="en-US" sz="2600" dirty="0"/>
          </a:p>
          <a:p>
            <a:pPr marL="742950" lvl="1" indent="-285750">
              <a:buFont typeface="Arial" panose="020B0604020202020204" pitchFamily="34" charset="0"/>
              <a:buChar char="•"/>
            </a:pPr>
            <a:r>
              <a:rPr lang="en-US" sz="2600" dirty="0"/>
              <a:t>Uses calculus and optimization to model decision-making.</a:t>
            </a:r>
          </a:p>
          <a:p>
            <a:pPr marL="742950" lvl="1" indent="-285750">
              <a:buFont typeface="Arial" panose="020B0604020202020204" pitchFamily="34" charset="0"/>
              <a:buChar char="•"/>
            </a:pPr>
            <a:r>
              <a:rPr lang="en-US" sz="2600" dirty="0"/>
              <a:t>Supply and demand curves are central tools.</a:t>
            </a:r>
          </a:p>
          <a:p>
            <a:pPr>
              <a:buFont typeface="Arial" panose="020B0604020202020204" pitchFamily="34" charset="0"/>
              <a:buChar char="•"/>
            </a:pPr>
            <a:r>
              <a:rPr lang="en-US" sz="2600" b="1" dirty="0"/>
              <a:t>Policy Implications:</a:t>
            </a:r>
            <a:endParaRPr lang="en-US" sz="2600" dirty="0"/>
          </a:p>
          <a:p>
            <a:pPr marL="742950" lvl="1" indent="-285750">
              <a:buFont typeface="Arial" panose="020B0604020202020204" pitchFamily="34" charset="0"/>
              <a:buChar char="•"/>
            </a:pPr>
            <a:r>
              <a:rPr lang="en-US" sz="2600" dirty="0"/>
              <a:t>Advocates for market-based solutions and minimal government intervention.</a:t>
            </a:r>
          </a:p>
          <a:p>
            <a:pPr marL="742950" lvl="1" indent="-285750">
              <a:buFont typeface="Arial" panose="020B0604020202020204" pitchFamily="34" charset="0"/>
              <a:buChar char="•"/>
            </a:pPr>
            <a:r>
              <a:rPr lang="en-US" sz="2600" dirty="0"/>
              <a:t>Emphasizes efficiency and welfare economics (Pareto Efficiency).</a:t>
            </a:r>
          </a:p>
          <a:p>
            <a:pPr>
              <a:buFont typeface="Arial" panose="020B0604020202020204" pitchFamily="34" charset="0"/>
              <a:buChar char="•"/>
            </a:pPr>
            <a:r>
              <a:rPr lang="en-US" sz="2600" b="1" dirty="0"/>
              <a:t>Criticism:</a:t>
            </a:r>
            <a:r>
              <a:rPr lang="en-US" sz="2600" dirty="0"/>
              <a:t> Fails to account for psychological, cultural, and social influences on decision-making. </a:t>
            </a:r>
            <a:r>
              <a:rPr lang="en-US" sz="2000" dirty="0"/>
              <a:t>Assumes unrealistic levels of rationality and information.</a:t>
            </a:r>
          </a:p>
          <a:p>
            <a:pPr marL="0" indent="0">
              <a:buNone/>
            </a:pPr>
            <a:endParaRPr lang="en-IN" sz="1200" dirty="0"/>
          </a:p>
        </p:txBody>
      </p:sp>
    </p:spTree>
    <p:extLst>
      <p:ext uri="{BB962C8B-B14F-4D97-AF65-F5344CB8AC3E}">
        <p14:creationId xmlns:p14="http://schemas.microsoft.com/office/powerpoint/2010/main" val="3196090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99CAA-EEA6-3706-6EED-A642951CB998}"/>
              </a:ext>
            </a:extLst>
          </p:cNvPr>
          <p:cNvSpPr>
            <a:spLocks noGrp="1"/>
          </p:cNvSpPr>
          <p:nvPr>
            <p:ph type="title"/>
          </p:nvPr>
        </p:nvSpPr>
        <p:spPr>
          <a:xfrm>
            <a:off x="838200" y="365125"/>
            <a:ext cx="7285891" cy="852365"/>
          </a:xfrm>
        </p:spPr>
        <p:txBody>
          <a:bodyPr>
            <a:normAutofit/>
          </a:bodyPr>
          <a:lstStyle/>
          <a:p>
            <a:r>
              <a:rPr lang="en-IN" dirty="0" err="1"/>
              <a:t>Behavioral</a:t>
            </a:r>
            <a:r>
              <a:rPr lang="en-IN" dirty="0"/>
              <a:t> economics</a:t>
            </a:r>
          </a:p>
        </p:txBody>
      </p:sp>
      <p:sp>
        <p:nvSpPr>
          <p:cNvPr id="3" name="Content Placeholder 2">
            <a:extLst>
              <a:ext uri="{FF2B5EF4-FFF2-40B4-BE49-F238E27FC236}">
                <a16:creationId xmlns:a16="http://schemas.microsoft.com/office/drawing/2014/main" id="{55170399-9E34-9748-4C45-4AA93D784FEF}"/>
              </a:ext>
            </a:extLst>
          </p:cNvPr>
          <p:cNvSpPr>
            <a:spLocks noGrp="1"/>
          </p:cNvSpPr>
          <p:nvPr>
            <p:ph idx="1"/>
          </p:nvPr>
        </p:nvSpPr>
        <p:spPr>
          <a:xfrm>
            <a:off x="838200" y="1217490"/>
            <a:ext cx="10972800" cy="5275385"/>
          </a:xfrm>
        </p:spPr>
        <p:txBody>
          <a:bodyPr>
            <a:normAutofit fontScale="25000" lnSpcReduction="20000"/>
          </a:bodyPr>
          <a:lstStyle/>
          <a:p>
            <a:r>
              <a:rPr lang="en-US" sz="8000" dirty="0"/>
              <a:t>Behavioral economics challenges the assumptions of traditional and neoclassical economics by incorporating insights from psychology and sociology.</a:t>
            </a:r>
            <a:endParaRPr lang="en-US" sz="8000" b="1" dirty="0"/>
          </a:p>
          <a:p>
            <a:pPr>
              <a:buFont typeface="Arial" panose="020B0604020202020204" pitchFamily="34" charset="0"/>
              <a:buChar char="•"/>
            </a:pPr>
            <a:r>
              <a:rPr lang="en-US" sz="8000" b="1" dirty="0"/>
              <a:t>Foundations:</a:t>
            </a:r>
            <a:r>
              <a:rPr lang="en-US" sz="8000" dirty="0"/>
              <a:t> Pioneered by Daniel Kahneman, Amos Tversky, and Richard Thaler.</a:t>
            </a:r>
          </a:p>
          <a:p>
            <a:pPr>
              <a:buFont typeface="Arial" panose="020B0604020202020204" pitchFamily="34" charset="0"/>
              <a:buChar char="•"/>
            </a:pPr>
            <a:r>
              <a:rPr lang="en-US" sz="8000" b="1" dirty="0"/>
              <a:t>Key Concept:</a:t>
            </a:r>
            <a:r>
              <a:rPr lang="en-US" sz="8000" dirty="0"/>
              <a:t> </a:t>
            </a:r>
            <a:r>
              <a:rPr lang="en-US" sz="8000" b="1" dirty="0"/>
              <a:t>Bounded Rationality</a:t>
            </a:r>
            <a:r>
              <a:rPr lang="en-US" sz="8000" dirty="0"/>
              <a:t> – individuals have limited cognitive ability and are influenced by biases and heuristics.</a:t>
            </a:r>
          </a:p>
          <a:p>
            <a:pPr>
              <a:buFont typeface="Arial" panose="020B0604020202020204" pitchFamily="34" charset="0"/>
              <a:buChar char="•"/>
            </a:pPr>
            <a:r>
              <a:rPr lang="en-US" sz="8000" b="1" dirty="0"/>
              <a:t>Key Principles:</a:t>
            </a:r>
            <a:endParaRPr lang="en-US" sz="8000" dirty="0"/>
          </a:p>
          <a:p>
            <a:pPr marL="742950" lvl="1" indent="-285750">
              <a:buFont typeface="Arial" panose="020B0604020202020204" pitchFamily="34" charset="0"/>
              <a:buChar char="•"/>
            </a:pPr>
            <a:r>
              <a:rPr lang="en-US" sz="8000" b="1" dirty="0"/>
              <a:t>Heuristics:</a:t>
            </a:r>
            <a:r>
              <a:rPr lang="en-US" sz="8000" dirty="0"/>
              <a:t> People use mental shortcuts to make decisions, which can lead to systematic errors.</a:t>
            </a:r>
          </a:p>
          <a:p>
            <a:pPr marL="742950" lvl="1" indent="-285750">
              <a:buFont typeface="Arial" panose="020B0604020202020204" pitchFamily="34" charset="0"/>
              <a:buChar char="•"/>
            </a:pPr>
            <a:r>
              <a:rPr lang="en-US" sz="8000" b="1" dirty="0"/>
              <a:t>Loss Aversion:</a:t>
            </a:r>
            <a:r>
              <a:rPr lang="en-US" sz="8000" dirty="0"/>
              <a:t> Losses are felt more intensely than equivalent gains (prospect theory).</a:t>
            </a:r>
          </a:p>
          <a:p>
            <a:pPr marL="742950" lvl="1" indent="-285750">
              <a:buFont typeface="Arial" panose="020B0604020202020204" pitchFamily="34" charset="0"/>
              <a:buChar char="•"/>
            </a:pPr>
            <a:r>
              <a:rPr lang="en-US" sz="8000" b="1" dirty="0"/>
              <a:t>Framing Effect:</a:t>
            </a:r>
            <a:r>
              <a:rPr lang="en-US" sz="8000" dirty="0"/>
              <a:t> Decisions are influenced by how options are presented.</a:t>
            </a:r>
          </a:p>
          <a:p>
            <a:pPr marL="742950" lvl="1" indent="-285750">
              <a:buFont typeface="Arial" panose="020B0604020202020204" pitchFamily="34" charset="0"/>
              <a:buChar char="•"/>
            </a:pPr>
            <a:r>
              <a:rPr lang="en-US" sz="8000" b="1" dirty="0"/>
              <a:t>Status Quo Bias:</a:t>
            </a:r>
            <a:r>
              <a:rPr lang="en-US" sz="8000" dirty="0"/>
              <a:t> Preference for the current state of affairs over change.</a:t>
            </a:r>
          </a:p>
          <a:p>
            <a:pPr>
              <a:buFont typeface="Arial" panose="020B0604020202020204" pitchFamily="34" charset="0"/>
              <a:buChar char="•"/>
            </a:pPr>
            <a:r>
              <a:rPr lang="en-US" sz="8000" b="1" dirty="0"/>
              <a:t>Focus Areas:</a:t>
            </a:r>
            <a:endParaRPr lang="en-US" sz="8000" dirty="0"/>
          </a:p>
          <a:p>
            <a:pPr marL="742950" lvl="1" indent="-285750">
              <a:buFont typeface="Arial" panose="020B0604020202020204" pitchFamily="34" charset="0"/>
              <a:buChar char="•"/>
            </a:pPr>
            <a:r>
              <a:rPr lang="en-US" sz="8000" dirty="0"/>
              <a:t>Explains why people make suboptimal decisions (e.g., failing to save for retirement, overconfidence in investments).</a:t>
            </a:r>
          </a:p>
          <a:p>
            <a:pPr marL="742950" lvl="1" indent="-285750">
              <a:buFont typeface="Arial" panose="020B0604020202020204" pitchFamily="34" charset="0"/>
              <a:buChar char="•"/>
            </a:pPr>
            <a:r>
              <a:rPr lang="en-US" sz="8000" dirty="0"/>
              <a:t>Studies real-world behavior rather than relying on idealized models.</a:t>
            </a:r>
          </a:p>
          <a:p>
            <a:pPr>
              <a:buFont typeface="Arial" panose="020B0604020202020204" pitchFamily="34" charset="0"/>
              <a:buChar char="•"/>
            </a:pPr>
            <a:r>
              <a:rPr lang="en-US" sz="8000" b="1" dirty="0"/>
              <a:t>Policy Implications:</a:t>
            </a:r>
            <a:endParaRPr lang="en-US" sz="8000" dirty="0"/>
          </a:p>
          <a:p>
            <a:pPr marL="742950" lvl="1" indent="-285750">
              <a:buFont typeface="Arial" panose="020B0604020202020204" pitchFamily="34" charset="0"/>
              <a:buChar char="•"/>
            </a:pPr>
            <a:r>
              <a:rPr lang="en-US" sz="8000" dirty="0"/>
              <a:t>Advocates for </a:t>
            </a:r>
            <a:r>
              <a:rPr lang="en-US" sz="8000" b="1" dirty="0"/>
              <a:t>nudges</a:t>
            </a:r>
            <a:r>
              <a:rPr lang="en-US" sz="8000" dirty="0"/>
              <a:t> to encourage better decisions (e.g., automatic enrollment in savings plans, default options).</a:t>
            </a:r>
          </a:p>
          <a:p>
            <a:pPr marL="742950" lvl="1" indent="-285750">
              <a:buFont typeface="Arial" panose="020B0604020202020204" pitchFamily="34" charset="0"/>
              <a:buChar char="•"/>
            </a:pPr>
            <a:r>
              <a:rPr lang="en-US" sz="8000" dirty="0"/>
              <a:t>Recognizes the role of emotions, habits, and social norms.</a:t>
            </a:r>
          </a:p>
          <a:p>
            <a:pPr>
              <a:buFont typeface="Arial" panose="020B0604020202020204" pitchFamily="34" charset="0"/>
              <a:buChar char="•"/>
            </a:pPr>
            <a:r>
              <a:rPr lang="en-US" sz="8000" b="1" dirty="0"/>
              <a:t>Criticism:</a:t>
            </a:r>
            <a:r>
              <a:rPr lang="en-US" sz="8000" dirty="0"/>
              <a:t> Sometimes, it lacks a unified theory and may oversimplify psychological factors.</a:t>
            </a:r>
          </a:p>
          <a:p>
            <a:endParaRPr lang="en-IN" sz="800" dirty="0"/>
          </a:p>
        </p:txBody>
      </p:sp>
    </p:spTree>
    <p:extLst>
      <p:ext uri="{BB962C8B-B14F-4D97-AF65-F5344CB8AC3E}">
        <p14:creationId xmlns:p14="http://schemas.microsoft.com/office/powerpoint/2010/main" val="1934536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8DDB-9BDE-5412-3E70-B62D88131DE1}"/>
              </a:ext>
            </a:extLst>
          </p:cNvPr>
          <p:cNvSpPr>
            <a:spLocks noGrp="1"/>
          </p:cNvSpPr>
          <p:nvPr>
            <p:ph type="title"/>
          </p:nvPr>
        </p:nvSpPr>
        <p:spPr/>
        <p:txBody>
          <a:bodyPr/>
          <a:lstStyle/>
          <a:p>
            <a:r>
              <a:rPr lang="en-US" dirty="0"/>
              <a:t>Difference Between Traditional and Behavioral Economics</a:t>
            </a:r>
            <a:endParaRPr lang="en-IN" dirty="0"/>
          </a:p>
        </p:txBody>
      </p:sp>
      <p:pic>
        <p:nvPicPr>
          <p:cNvPr id="4" name="Content Placeholder 3">
            <a:extLst>
              <a:ext uri="{FF2B5EF4-FFF2-40B4-BE49-F238E27FC236}">
                <a16:creationId xmlns:a16="http://schemas.microsoft.com/office/drawing/2014/main" id="{60C46A3B-BFB3-8126-B356-7EE707C0ED9A}"/>
              </a:ext>
            </a:extLst>
          </p:cNvPr>
          <p:cNvPicPr>
            <a:picLocks noGrp="1" noChangeAspect="1"/>
          </p:cNvPicPr>
          <p:nvPr>
            <p:ph idx="1"/>
          </p:nvPr>
        </p:nvPicPr>
        <p:blipFill>
          <a:blip r:embed="rId2"/>
          <a:srcRect t="16710"/>
          <a:stretch/>
        </p:blipFill>
        <p:spPr>
          <a:xfrm>
            <a:off x="750154" y="2038350"/>
            <a:ext cx="10832246" cy="4610100"/>
          </a:xfrm>
          <a:prstGeom prst="rect">
            <a:avLst/>
          </a:prstGeom>
        </p:spPr>
      </p:pic>
    </p:spTree>
    <p:extLst>
      <p:ext uri="{BB962C8B-B14F-4D97-AF65-F5344CB8AC3E}">
        <p14:creationId xmlns:p14="http://schemas.microsoft.com/office/powerpoint/2010/main" val="1388738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1BCC7F-630E-4EF9-4B89-96B736EF784B}"/>
              </a:ext>
            </a:extLst>
          </p:cNvPr>
          <p:cNvPicPr>
            <a:picLocks noGrp="1" noChangeAspect="1"/>
          </p:cNvPicPr>
          <p:nvPr>
            <p:ph idx="1"/>
          </p:nvPr>
        </p:nvPicPr>
        <p:blipFill>
          <a:blip r:embed="rId2"/>
          <a:stretch>
            <a:fillRect/>
          </a:stretch>
        </p:blipFill>
        <p:spPr>
          <a:xfrm>
            <a:off x="643467" y="323850"/>
            <a:ext cx="10905066" cy="6191250"/>
          </a:xfrm>
          <a:prstGeom prst="rect">
            <a:avLst/>
          </a:prstGeom>
        </p:spPr>
      </p:pic>
    </p:spTree>
    <p:extLst>
      <p:ext uri="{BB962C8B-B14F-4D97-AF65-F5344CB8AC3E}">
        <p14:creationId xmlns:p14="http://schemas.microsoft.com/office/powerpoint/2010/main" val="3688294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7441EBF7-4C5E-A28D-E9CD-92403FD2DA04}"/>
              </a:ext>
            </a:extLst>
          </p:cNvPr>
          <p:cNvGraphicFramePr>
            <a:graphicFrameLocks noGrp="1"/>
          </p:cNvGraphicFramePr>
          <p:nvPr>
            <p:ph idx="1"/>
            <p:extLst>
              <p:ext uri="{D42A27DB-BD31-4B8C-83A1-F6EECF244321}">
                <p14:modId xmlns:p14="http://schemas.microsoft.com/office/powerpoint/2010/main" val="648000591"/>
              </p:ext>
            </p:extLst>
          </p:nvPr>
        </p:nvGraphicFramePr>
        <p:xfrm>
          <a:off x="209550" y="133350"/>
          <a:ext cx="11715750" cy="6572246"/>
        </p:xfrm>
        <a:graphic>
          <a:graphicData uri="http://schemas.openxmlformats.org/drawingml/2006/table">
            <a:tbl>
              <a:tblPr firstRow="1" firstCol="1" bandRow="1">
                <a:tableStyleId>{5C22544A-7EE6-4342-B048-85BDC9FD1C3A}</a:tableStyleId>
              </a:tblPr>
              <a:tblGrid>
                <a:gridCol w="1905000">
                  <a:extLst>
                    <a:ext uri="{9D8B030D-6E8A-4147-A177-3AD203B41FA5}">
                      <a16:colId xmlns:a16="http://schemas.microsoft.com/office/drawing/2014/main" val="4278925145"/>
                    </a:ext>
                  </a:extLst>
                </a:gridCol>
                <a:gridCol w="3474782">
                  <a:extLst>
                    <a:ext uri="{9D8B030D-6E8A-4147-A177-3AD203B41FA5}">
                      <a16:colId xmlns:a16="http://schemas.microsoft.com/office/drawing/2014/main" val="1317867947"/>
                    </a:ext>
                  </a:extLst>
                </a:gridCol>
                <a:gridCol w="3148063">
                  <a:extLst>
                    <a:ext uri="{9D8B030D-6E8A-4147-A177-3AD203B41FA5}">
                      <a16:colId xmlns:a16="http://schemas.microsoft.com/office/drawing/2014/main" val="1876858798"/>
                    </a:ext>
                  </a:extLst>
                </a:gridCol>
                <a:gridCol w="3187905">
                  <a:extLst>
                    <a:ext uri="{9D8B030D-6E8A-4147-A177-3AD203B41FA5}">
                      <a16:colId xmlns:a16="http://schemas.microsoft.com/office/drawing/2014/main" val="3341386333"/>
                    </a:ext>
                  </a:extLst>
                </a:gridCol>
              </a:tblGrid>
              <a:tr h="560072">
                <a:tc>
                  <a:txBody>
                    <a:bodyPr/>
                    <a:lstStyle/>
                    <a:p>
                      <a:pPr>
                        <a:lnSpc>
                          <a:spcPct val="107000"/>
                        </a:lnSpc>
                        <a:spcAft>
                          <a:spcPts val="800"/>
                        </a:spcAft>
                      </a:pPr>
                      <a:r>
                        <a:rPr lang="en-IN" sz="2000" kern="100">
                          <a:effectLst/>
                        </a:rPr>
                        <a:t>Aspect</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Traditional Economics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Neoclassical Economics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Behavioral Economics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extLst>
                  <a:ext uri="{0D108BD9-81ED-4DB2-BD59-A6C34878D82A}">
                    <a16:rowId xmlns:a16="http://schemas.microsoft.com/office/drawing/2014/main" val="2595203565"/>
                  </a:ext>
                </a:extLst>
              </a:tr>
              <a:tr h="1002029">
                <a:tc>
                  <a:txBody>
                    <a:bodyPr/>
                    <a:lstStyle/>
                    <a:p>
                      <a:pPr>
                        <a:lnSpc>
                          <a:spcPct val="107000"/>
                        </a:lnSpc>
                        <a:spcAft>
                          <a:spcPts val="800"/>
                        </a:spcAft>
                      </a:pPr>
                      <a:r>
                        <a:rPr lang="en-IN" sz="2000" kern="100">
                          <a:effectLst/>
                        </a:rPr>
                        <a:t>Rationality</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Individuals are rational.</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Individuals are rational with preferences.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Individuals are often irrational.</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extLst>
                  <a:ext uri="{0D108BD9-81ED-4DB2-BD59-A6C34878D82A}">
                    <a16:rowId xmlns:a16="http://schemas.microsoft.com/office/drawing/2014/main" val="925784789"/>
                  </a:ext>
                </a:extLst>
              </a:tr>
              <a:tr h="1002029">
                <a:tc>
                  <a:txBody>
                    <a:bodyPr/>
                    <a:lstStyle/>
                    <a:p>
                      <a:pPr>
                        <a:lnSpc>
                          <a:spcPct val="107000"/>
                        </a:lnSpc>
                        <a:spcAft>
                          <a:spcPts val="800"/>
                        </a:spcAft>
                      </a:pPr>
                      <a:r>
                        <a:rPr lang="en-IN" sz="2000" kern="100">
                          <a:effectLst/>
                        </a:rPr>
                        <a:t>Key Concept</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dirty="0">
                          <a:effectLst/>
                        </a:rPr>
                        <a:t>Invisible Hand, Self-interest.</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Marginal Utility, Market Equilibrium.</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Bounded Rationality, Heuristics.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extLst>
                  <a:ext uri="{0D108BD9-81ED-4DB2-BD59-A6C34878D82A}">
                    <a16:rowId xmlns:a16="http://schemas.microsoft.com/office/drawing/2014/main" val="2158613038"/>
                  </a:ext>
                </a:extLst>
              </a:tr>
              <a:tr h="1002029">
                <a:tc>
                  <a:txBody>
                    <a:bodyPr/>
                    <a:lstStyle/>
                    <a:p>
                      <a:pPr>
                        <a:lnSpc>
                          <a:spcPct val="107000"/>
                        </a:lnSpc>
                        <a:spcAft>
                          <a:spcPts val="800"/>
                        </a:spcAft>
                      </a:pPr>
                      <a:r>
                        <a:rPr lang="en-IN" sz="2000" kern="100">
                          <a:effectLst/>
                        </a:rPr>
                        <a:t>Methodology</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Qualitative, philosophical.</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dirty="0">
                          <a:effectLst/>
                        </a:rPr>
                        <a:t>Mathematical </a:t>
                      </a:r>
                      <a:r>
                        <a:rPr lang="en-IN" sz="2000" kern="100" dirty="0" err="1">
                          <a:effectLst/>
                        </a:rPr>
                        <a:t>modeling</a:t>
                      </a:r>
                      <a:r>
                        <a:rPr lang="en-IN" sz="2000" kern="100" dirty="0">
                          <a:effectLst/>
                        </a:rPr>
                        <a:t>, optimization.</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Experimental, interdisciplinary.</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extLst>
                  <a:ext uri="{0D108BD9-81ED-4DB2-BD59-A6C34878D82A}">
                    <a16:rowId xmlns:a16="http://schemas.microsoft.com/office/drawing/2014/main" val="2471295618"/>
                  </a:ext>
                </a:extLst>
              </a:tr>
              <a:tr h="1002029">
                <a:tc>
                  <a:txBody>
                    <a:bodyPr/>
                    <a:lstStyle/>
                    <a:p>
                      <a:pPr>
                        <a:lnSpc>
                          <a:spcPct val="107000"/>
                        </a:lnSpc>
                        <a:spcAft>
                          <a:spcPts val="800"/>
                        </a:spcAft>
                      </a:pPr>
                      <a:r>
                        <a:rPr lang="en-IN" sz="2000" kern="100">
                          <a:effectLst/>
                        </a:rPr>
                        <a:t>Focus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Aggregate markets and production.</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Individual decision-making.</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Psychological and social influences.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extLst>
                  <a:ext uri="{0D108BD9-81ED-4DB2-BD59-A6C34878D82A}">
                    <a16:rowId xmlns:a16="http://schemas.microsoft.com/office/drawing/2014/main" val="1765397965"/>
                  </a:ext>
                </a:extLst>
              </a:tr>
              <a:tr h="1002029">
                <a:tc>
                  <a:txBody>
                    <a:bodyPr/>
                    <a:lstStyle/>
                    <a:p>
                      <a:pPr>
                        <a:lnSpc>
                          <a:spcPct val="107000"/>
                        </a:lnSpc>
                        <a:spcAft>
                          <a:spcPts val="800"/>
                        </a:spcAft>
                      </a:pPr>
                      <a:r>
                        <a:rPr lang="en-IN" sz="2000" kern="100">
                          <a:effectLst/>
                        </a:rPr>
                        <a:t>Policy Preference</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Minimal government intervention.</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Market-based solutions.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Nudges and behavioral interventions.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extLst>
                  <a:ext uri="{0D108BD9-81ED-4DB2-BD59-A6C34878D82A}">
                    <a16:rowId xmlns:a16="http://schemas.microsoft.com/office/drawing/2014/main" val="1621441399"/>
                  </a:ext>
                </a:extLst>
              </a:tr>
              <a:tr h="1002029">
                <a:tc>
                  <a:txBody>
                    <a:bodyPr/>
                    <a:lstStyle/>
                    <a:p>
                      <a:pPr>
                        <a:lnSpc>
                          <a:spcPct val="107000"/>
                        </a:lnSpc>
                        <a:spcAft>
                          <a:spcPts val="800"/>
                        </a:spcAft>
                      </a:pPr>
                      <a:r>
                        <a:rPr lang="en-IN" sz="2000" kern="100">
                          <a:effectLst/>
                        </a:rPr>
                        <a:t>Criticism</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Oversimplified, ignores complexity.</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a:effectLst/>
                        </a:rPr>
                        <a:t>Unrealistic assumptions.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tc>
                  <a:txBody>
                    <a:bodyPr/>
                    <a:lstStyle/>
                    <a:p>
                      <a:pPr>
                        <a:lnSpc>
                          <a:spcPct val="107000"/>
                        </a:lnSpc>
                        <a:spcAft>
                          <a:spcPts val="800"/>
                        </a:spcAft>
                      </a:pPr>
                      <a:r>
                        <a:rPr lang="en-IN" sz="2000" kern="100" dirty="0">
                          <a:effectLst/>
                        </a:rPr>
                        <a:t>Lacks unified theory, context-specific.</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7116" marR="17116" marT="17116" marB="17116" anchor="ctr"/>
                </a:tc>
                <a:extLst>
                  <a:ext uri="{0D108BD9-81ED-4DB2-BD59-A6C34878D82A}">
                    <a16:rowId xmlns:a16="http://schemas.microsoft.com/office/drawing/2014/main" val="1234445106"/>
                  </a:ext>
                </a:extLst>
              </a:tr>
            </a:tbl>
          </a:graphicData>
        </a:graphic>
      </p:graphicFrame>
    </p:spTree>
    <p:extLst>
      <p:ext uri="{BB962C8B-B14F-4D97-AF65-F5344CB8AC3E}">
        <p14:creationId xmlns:p14="http://schemas.microsoft.com/office/powerpoint/2010/main" val="1540762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5CCAF-97ED-D14C-1955-5EC598B38643}"/>
              </a:ext>
            </a:extLst>
          </p:cNvPr>
          <p:cNvSpPr>
            <a:spLocks noGrp="1"/>
          </p:cNvSpPr>
          <p:nvPr>
            <p:ph type="title"/>
          </p:nvPr>
        </p:nvSpPr>
        <p:spPr>
          <a:xfrm>
            <a:off x="572493" y="238539"/>
            <a:ext cx="11018520" cy="1434415"/>
          </a:xfrm>
        </p:spPr>
        <p:txBody>
          <a:bodyPr anchor="b">
            <a:normAutofit/>
          </a:bodyPr>
          <a:lstStyle/>
          <a:p>
            <a:r>
              <a:rPr lang="en-IN" sz="4600"/>
              <a:t>Behavioural economics and social sciences </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3FA221-4C0F-1101-11B9-6C04E3C5B703}"/>
              </a:ext>
            </a:extLst>
          </p:cNvPr>
          <p:cNvSpPr>
            <a:spLocks noGrp="1"/>
          </p:cNvSpPr>
          <p:nvPr>
            <p:ph idx="1"/>
          </p:nvPr>
        </p:nvSpPr>
        <p:spPr>
          <a:xfrm>
            <a:off x="572492" y="1699833"/>
            <a:ext cx="8152407" cy="5166758"/>
          </a:xfrm>
        </p:spPr>
        <p:txBody>
          <a:bodyPr anchor="t">
            <a:normAutofit fontScale="92500" lnSpcReduction="20000"/>
          </a:bodyPr>
          <a:lstStyle/>
          <a:p>
            <a:pPr marL="0" indent="0">
              <a:buNone/>
            </a:pPr>
            <a:r>
              <a:rPr lang="en-US" sz="3200" b="1" dirty="0"/>
              <a:t>Psychology</a:t>
            </a:r>
            <a:r>
              <a:rPr lang="en-US" sz="3200" dirty="0"/>
              <a:t> - Influence of cognitive biases, emotions, and social influence. Used to Understand consumer behavior and Emotional triggers in marketing.</a:t>
            </a:r>
          </a:p>
          <a:p>
            <a:pPr marL="0" indent="0">
              <a:buNone/>
            </a:pPr>
            <a:r>
              <a:rPr lang="en-US" sz="3200" b="1" dirty="0"/>
              <a:t>Sociology</a:t>
            </a:r>
            <a:r>
              <a:rPr lang="en-US" sz="3200" dirty="0"/>
              <a:t> – studies the Role of cultural and societal norms in shaping choices. It studies the impact of socioeconomic status on behavioral patterns.</a:t>
            </a:r>
          </a:p>
          <a:p>
            <a:pPr marL="0" indent="0">
              <a:buNone/>
            </a:pPr>
            <a:r>
              <a:rPr lang="en-US" sz="3200" b="1" dirty="0"/>
              <a:t>Political Science - </a:t>
            </a:r>
            <a:r>
              <a:rPr lang="en-US" sz="3200" dirty="0"/>
              <a:t>Use of nudges in policymaking and the role of framing and heuristics in political campaigns and decisions.</a:t>
            </a:r>
          </a:p>
          <a:p>
            <a:pPr marL="0" indent="0">
              <a:buNone/>
            </a:pPr>
            <a:r>
              <a:rPr lang="en-US" sz="3200" b="1" dirty="0">
                <a:solidFill>
                  <a:schemeClr val="accent1">
                    <a:lumMod val="75000"/>
                  </a:schemeClr>
                </a:solidFill>
              </a:rPr>
              <a:t>Law</a:t>
            </a:r>
            <a:r>
              <a:rPr lang="en-US" sz="3200" dirty="0"/>
              <a:t> – helps in consideration of behavioral insights for crafting regulations and understanding compliance.</a:t>
            </a:r>
          </a:p>
          <a:p>
            <a:pPr>
              <a:buFontTx/>
              <a:buChar char="-"/>
            </a:pPr>
            <a:endParaRPr lang="en-IN" sz="2200" dirty="0"/>
          </a:p>
        </p:txBody>
      </p:sp>
      <p:pic>
        <p:nvPicPr>
          <p:cNvPr id="5" name="Picture 4" descr="Red toy person in front of two lines of white figures">
            <a:extLst>
              <a:ext uri="{FF2B5EF4-FFF2-40B4-BE49-F238E27FC236}">
                <a16:creationId xmlns:a16="http://schemas.microsoft.com/office/drawing/2014/main" id="{69166A84-3CC1-102C-2D9A-E175C8438EA6}"/>
              </a:ext>
            </a:extLst>
          </p:cNvPr>
          <p:cNvPicPr>
            <a:picLocks noChangeAspect="1"/>
          </p:cNvPicPr>
          <p:nvPr/>
        </p:nvPicPr>
        <p:blipFill>
          <a:blip r:embed="rId2"/>
          <a:srcRect l="20326" r="16419" b="-1"/>
          <a:stretch/>
        </p:blipFill>
        <p:spPr>
          <a:xfrm>
            <a:off x="8724898" y="2093976"/>
            <a:ext cx="2891823" cy="3850386"/>
          </a:xfrm>
          <a:prstGeom prst="rect">
            <a:avLst/>
          </a:prstGeom>
        </p:spPr>
      </p:pic>
    </p:spTree>
    <p:extLst>
      <p:ext uri="{BB962C8B-B14F-4D97-AF65-F5344CB8AC3E}">
        <p14:creationId xmlns:p14="http://schemas.microsoft.com/office/powerpoint/2010/main" val="149284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C45C291-1494-67C7-737E-2BF2815B0A7C}"/>
              </a:ext>
            </a:extLst>
          </p:cNvPr>
          <p:cNvPicPr>
            <a:picLocks noGrp="1" noChangeAspect="1"/>
          </p:cNvPicPr>
          <p:nvPr>
            <p:ph idx="1"/>
          </p:nvPr>
        </p:nvPicPr>
        <p:blipFill>
          <a:blip r:embed="rId2"/>
          <a:stretch>
            <a:fillRect/>
          </a:stretch>
        </p:blipFill>
        <p:spPr>
          <a:xfrm>
            <a:off x="457200" y="609600"/>
            <a:ext cx="11277600" cy="5638800"/>
          </a:xfrm>
          <a:prstGeom prst="rect">
            <a:avLst/>
          </a:prstGeom>
        </p:spPr>
      </p:pic>
    </p:spTree>
    <p:extLst>
      <p:ext uri="{BB962C8B-B14F-4D97-AF65-F5344CB8AC3E}">
        <p14:creationId xmlns:p14="http://schemas.microsoft.com/office/powerpoint/2010/main" val="178140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3E6915-6D99-8A00-8265-5A88E4458969}"/>
              </a:ext>
            </a:extLst>
          </p:cNvPr>
          <p:cNvSpPr>
            <a:spLocks noGrp="1"/>
          </p:cNvSpPr>
          <p:nvPr>
            <p:ph type="title"/>
          </p:nvPr>
        </p:nvSpPr>
        <p:spPr/>
        <p:txBody>
          <a:bodyPr/>
          <a:lstStyle/>
          <a:p>
            <a:r>
              <a:rPr lang="en-US" dirty="0"/>
              <a:t>Case Study: The Default Effect and Organ Donation Rates</a:t>
            </a:r>
            <a:endParaRPr lang="en-IN" dirty="0"/>
          </a:p>
        </p:txBody>
      </p:sp>
      <p:sp>
        <p:nvSpPr>
          <p:cNvPr id="5" name="Content Placeholder 4">
            <a:extLst>
              <a:ext uri="{FF2B5EF4-FFF2-40B4-BE49-F238E27FC236}">
                <a16:creationId xmlns:a16="http://schemas.microsoft.com/office/drawing/2014/main" id="{61AFC604-D16C-84F7-176B-17C4B635BF73}"/>
              </a:ext>
            </a:extLst>
          </p:cNvPr>
          <p:cNvSpPr>
            <a:spLocks noGrp="1"/>
          </p:cNvSpPr>
          <p:nvPr>
            <p:ph sz="half" idx="1"/>
          </p:nvPr>
        </p:nvSpPr>
        <p:spPr/>
        <p:txBody>
          <a:bodyPr>
            <a:noAutofit/>
          </a:bodyPr>
          <a:lstStyle/>
          <a:p>
            <a:pPr marL="0" indent="0">
              <a:buNone/>
            </a:pPr>
            <a:r>
              <a:rPr lang="en-US" sz="3200" b="1" dirty="0">
                <a:solidFill>
                  <a:srgbClr val="FF0000"/>
                </a:solidFill>
              </a:rPr>
              <a:t>Scenario 1:</a:t>
            </a:r>
          </a:p>
          <a:p>
            <a:pPr marL="0" indent="0">
              <a:buNone/>
            </a:pPr>
            <a:r>
              <a:rPr lang="en-US" sz="3200" dirty="0"/>
              <a:t> Opt-In Systems (e.g., United States, Germany)Citizens must explicitly register to become organ donors. Despite public support for organ donation, participation rates are lower due to inertia and the effort required to make a choice.</a:t>
            </a:r>
            <a:endParaRPr lang="en-IN" sz="3200" dirty="0"/>
          </a:p>
        </p:txBody>
      </p:sp>
      <p:sp>
        <p:nvSpPr>
          <p:cNvPr id="6" name="Content Placeholder 5">
            <a:extLst>
              <a:ext uri="{FF2B5EF4-FFF2-40B4-BE49-F238E27FC236}">
                <a16:creationId xmlns:a16="http://schemas.microsoft.com/office/drawing/2014/main" id="{ABEC041F-EE1D-40D0-8FD6-DDE1501B55FE}"/>
              </a:ext>
            </a:extLst>
          </p:cNvPr>
          <p:cNvSpPr>
            <a:spLocks noGrp="1"/>
          </p:cNvSpPr>
          <p:nvPr>
            <p:ph sz="half" idx="2"/>
          </p:nvPr>
        </p:nvSpPr>
        <p:spPr>
          <a:xfrm>
            <a:off x="6172202" y="1690688"/>
            <a:ext cx="5581648" cy="4486275"/>
          </a:xfrm>
        </p:spPr>
        <p:txBody>
          <a:bodyPr>
            <a:noAutofit/>
          </a:bodyPr>
          <a:lstStyle/>
          <a:p>
            <a:pPr marL="0" indent="0">
              <a:buNone/>
            </a:pPr>
            <a:r>
              <a:rPr lang="en-US" sz="3200" b="1" dirty="0">
                <a:solidFill>
                  <a:srgbClr val="FF0000"/>
                </a:solidFill>
              </a:rPr>
              <a:t>Scenario 2</a:t>
            </a:r>
          </a:p>
          <a:p>
            <a:pPr marL="0" indent="0">
              <a:buNone/>
            </a:pPr>
            <a:r>
              <a:rPr lang="en-US" sz="3200" dirty="0"/>
              <a:t>Opt-Out Systems (e.g., Austria, Spain)</a:t>
            </a:r>
          </a:p>
          <a:p>
            <a:pPr marL="0" indent="0">
              <a:buNone/>
            </a:pPr>
            <a:r>
              <a:rPr lang="en-US" sz="3200" dirty="0"/>
              <a:t>Citizens are automatically enrolled as organ donors unless they choose to opt out. Participation rates in these countries are significantly higher because the default option aligns with the desired outcome.</a:t>
            </a:r>
            <a:endParaRPr lang="en-IN" sz="3200" dirty="0"/>
          </a:p>
        </p:txBody>
      </p:sp>
    </p:spTree>
    <p:extLst>
      <p:ext uri="{BB962C8B-B14F-4D97-AF65-F5344CB8AC3E}">
        <p14:creationId xmlns:p14="http://schemas.microsoft.com/office/powerpoint/2010/main" val="611701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9B7D29-0EE1-5D33-8DCE-4876548BD5E9}"/>
              </a:ext>
            </a:extLst>
          </p:cNvPr>
          <p:cNvSpPr>
            <a:spLocks noGrp="1"/>
          </p:cNvSpPr>
          <p:nvPr>
            <p:ph type="title"/>
          </p:nvPr>
        </p:nvSpPr>
        <p:spPr>
          <a:xfrm>
            <a:off x="838200" y="365125"/>
            <a:ext cx="10515600" cy="873125"/>
          </a:xfrm>
        </p:spPr>
        <p:txBody>
          <a:bodyPr>
            <a:normAutofit fontScale="90000"/>
          </a:bodyPr>
          <a:lstStyle/>
          <a:p>
            <a:r>
              <a:rPr lang="en-IN" dirty="0"/>
              <a:t>Questions for Discussion:</a:t>
            </a:r>
            <a:br>
              <a:rPr lang="en-IN" dirty="0"/>
            </a:br>
            <a:endParaRPr lang="en-IN" dirty="0"/>
          </a:p>
        </p:txBody>
      </p:sp>
      <p:sp>
        <p:nvSpPr>
          <p:cNvPr id="8" name="Content Placeholder 7">
            <a:extLst>
              <a:ext uri="{FF2B5EF4-FFF2-40B4-BE49-F238E27FC236}">
                <a16:creationId xmlns:a16="http://schemas.microsoft.com/office/drawing/2014/main" id="{E8F90656-2EE3-53F3-90E3-BCC7C0FCE158}"/>
              </a:ext>
            </a:extLst>
          </p:cNvPr>
          <p:cNvSpPr>
            <a:spLocks noGrp="1"/>
          </p:cNvSpPr>
          <p:nvPr>
            <p:ph idx="1"/>
          </p:nvPr>
        </p:nvSpPr>
        <p:spPr/>
        <p:txBody>
          <a:bodyPr/>
          <a:lstStyle/>
          <a:p>
            <a:pPr>
              <a:buFont typeface="Wingdings" panose="05000000000000000000" pitchFamily="2" charset="2"/>
              <a:buChar char="v"/>
            </a:pPr>
            <a:r>
              <a:rPr lang="en-US" sz="3200" dirty="0"/>
              <a:t>How do psychological biases like the default effect shape public policies?</a:t>
            </a:r>
          </a:p>
          <a:p>
            <a:pPr>
              <a:buFont typeface="Wingdings" panose="05000000000000000000" pitchFamily="2" charset="2"/>
              <a:buChar char="v"/>
            </a:pPr>
            <a:r>
              <a:rPr lang="en-US" sz="3200" dirty="0"/>
              <a:t>Can similar "nudge" strategies be applied in other domains, like retirement savings or healthcare?</a:t>
            </a:r>
          </a:p>
          <a:p>
            <a:pPr>
              <a:buFont typeface="Wingdings" panose="05000000000000000000" pitchFamily="2" charset="2"/>
              <a:buChar char="v"/>
            </a:pPr>
            <a:r>
              <a:rPr lang="en-US" sz="3200" dirty="0"/>
              <a:t>Are there ethical implications of using defaults to </a:t>
            </a:r>
            <a:r>
              <a:rPr lang="en-US" dirty="0"/>
              <a:t>guide </a:t>
            </a:r>
            <a:r>
              <a:rPr lang="en-US" sz="3200" dirty="0"/>
              <a:t>decisions?</a:t>
            </a:r>
            <a:endParaRPr lang="en-IN" sz="3200" dirty="0"/>
          </a:p>
        </p:txBody>
      </p:sp>
    </p:spTree>
    <p:extLst>
      <p:ext uri="{BB962C8B-B14F-4D97-AF65-F5344CB8AC3E}">
        <p14:creationId xmlns:p14="http://schemas.microsoft.com/office/powerpoint/2010/main" val="3282873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5F18C-F7F9-F946-8804-4D27F44A6176}"/>
              </a:ext>
            </a:extLst>
          </p:cNvPr>
          <p:cNvSpPr>
            <a:spLocks noGrp="1"/>
          </p:cNvSpPr>
          <p:nvPr>
            <p:ph type="title"/>
          </p:nvPr>
        </p:nvSpPr>
        <p:spPr>
          <a:xfrm>
            <a:off x="793662" y="386930"/>
            <a:ext cx="10066122" cy="1298448"/>
          </a:xfrm>
        </p:spPr>
        <p:txBody>
          <a:bodyPr anchor="b">
            <a:normAutofit/>
          </a:bodyPr>
          <a:lstStyle/>
          <a:p>
            <a:r>
              <a:rPr lang="en-IN" sz="4800" dirty="0"/>
              <a:t>The Ultimatum Game </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6F3477-46C8-ED07-6C28-BE7F2D73D145}"/>
              </a:ext>
            </a:extLst>
          </p:cNvPr>
          <p:cNvSpPr>
            <a:spLocks noGrp="1"/>
          </p:cNvSpPr>
          <p:nvPr>
            <p:ph idx="1"/>
          </p:nvPr>
        </p:nvSpPr>
        <p:spPr>
          <a:xfrm>
            <a:off x="737407" y="2203079"/>
            <a:ext cx="5206530" cy="4035880"/>
          </a:xfrm>
        </p:spPr>
        <p:txBody>
          <a:bodyPr anchor="ctr">
            <a:normAutofit/>
          </a:bodyPr>
          <a:lstStyle/>
          <a:p>
            <a:pPr marL="0" indent="0">
              <a:buNone/>
            </a:pPr>
            <a:r>
              <a:rPr lang="en-US" sz="3600" dirty="0"/>
              <a:t>The ultimatum game is a well-known experiment in behavioral economics that explores how individuals make decisions about fairness and economic rewards. </a:t>
            </a:r>
            <a:endParaRPr lang="en-IN" sz="3600" dirty="0"/>
          </a:p>
        </p:txBody>
      </p:sp>
      <p:pic>
        <p:nvPicPr>
          <p:cNvPr id="4" name="Picture 3">
            <a:extLst>
              <a:ext uri="{FF2B5EF4-FFF2-40B4-BE49-F238E27FC236}">
                <a16:creationId xmlns:a16="http://schemas.microsoft.com/office/drawing/2014/main" id="{46897003-B00F-21EA-86D1-FE7E167E420E}"/>
              </a:ext>
            </a:extLst>
          </p:cNvPr>
          <p:cNvPicPr>
            <a:picLocks noChangeAspect="1"/>
          </p:cNvPicPr>
          <p:nvPr/>
        </p:nvPicPr>
        <p:blipFill>
          <a:blip r:embed="rId2"/>
          <a:stretch>
            <a:fillRect/>
          </a:stretch>
        </p:blipFill>
        <p:spPr>
          <a:xfrm>
            <a:off x="6590097" y="136506"/>
            <a:ext cx="5150277" cy="3360555"/>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A9C86DC-31C6-1652-D0FF-21FE57E2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548" y="3428682"/>
            <a:ext cx="4559826" cy="262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05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80">
                                          <p:stCondLst>
                                            <p:cond delay="0"/>
                                          </p:stCondLst>
                                        </p:cTn>
                                        <p:tgtEl>
                                          <p:spTgt spid="1026"/>
                                        </p:tgtEl>
                                      </p:cBhvr>
                                    </p:animEffect>
                                    <p:anim calcmode="lin" valueType="num">
                                      <p:cBhvr>
                                        <p:cTn id="14"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9" dur="26">
                                          <p:stCondLst>
                                            <p:cond delay="650"/>
                                          </p:stCondLst>
                                        </p:cTn>
                                        <p:tgtEl>
                                          <p:spTgt spid="1026"/>
                                        </p:tgtEl>
                                      </p:cBhvr>
                                      <p:to x="100000" y="60000"/>
                                    </p:animScale>
                                    <p:animScale>
                                      <p:cBhvr>
                                        <p:cTn id="20" dur="166" decel="50000">
                                          <p:stCondLst>
                                            <p:cond delay="676"/>
                                          </p:stCondLst>
                                        </p:cTn>
                                        <p:tgtEl>
                                          <p:spTgt spid="1026"/>
                                        </p:tgtEl>
                                      </p:cBhvr>
                                      <p:to x="100000" y="100000"/>
                                    </p:animScale>
                                    <p:animScale>
                                      <p:cBhvr>
                                        <p:cTn id="21" dur="26">
                                          <p:stCondLst>
                                            <p:cond delay="1312"/>
                                          </p:stCondLst>
                                        </p:cTn>
                                        <p:tgtEl>
                                          <p:spTgt spid="1026"/>
                                        </p:tgtEl>
                                      </p:cBhvr>
                                      <p:to x="100000" y="80000"/>
                                    </p:animScale>
                                    <p:animScale>
                                      <p:cBhvr>
                                        <p:cTn id="22" dur="166" decel="50000">
                                          <p:stCondLst>
                                            <p:cond delay="1338"/>
                                          </p:stCondLst>
                                        </p:cTn>
                                        <p:tgtEl>
                                          <p:spTgt spid="1026"/>
                                        </p:tgtEl>
                                      </p:cBhvr>
                                      <p:to x="100000" y="100000"/>
                                    </p:animScale>
                                    <p:animScale>
                                      <p:cBhvr>
                                        <p:cTn id="23" dur="26">
                                          <p:stCondLst>
                                            <p:cond delay="1642"/>
                                          </p:stCondLst>
                                        </p:cTn>
                                        <p:tgtEl>
                                          <p:spTgt spid="1026"/>
                                        </p:tgtEl>
                                      </p:cBhvr>
                                      <p:to x="100000" y="90000"/>
                                    </p:animScale>
                                    <p:animScale>
                                      <p:cBhvr>
                                        <p:cTn id="24" dur="166" decel="50000">
                                          <p:stCondLst>
                                            <p:cond delay="1668"/>
                                          </p:stCondLst>
                                        </p:cTn>
                                        <p:tgtEl>
                                          <p:spTgt spid="1026"/>
                                        </p:tgtEl>
                                      </p:cBhvr>
                                      <p:to x="100000" y="100000"/>
                                    </p:animScale>
                                    <p:animScale>
                                      <p:cBhvr>
                                        <p:cTn id="25" dur="26">
                                          <p:stCondLst>
                                            <p:cond delay="1808"/>
                                          </p:stCondLst>
                                        </p:cTn>
                                        <p:tgtEl>
                                          <p:spTgt spid="1026"/>
                                        </p:tgtEl>
                                      </p:cBhvr>
                                      <p:to x="100000" y="95000"/>
                                    </p:animScale>
                                    <p:animScale>
                                      <p:cBhvr>
                                        <p:cTn id="26" dur="166" decel="50000">
                                          <p:stCondLst>
                                            <p:cond delay="1834"/>
                                          </p:stCondLst>
                                        </p:cTn>
                                        <p:tgtEl>
                                          <p:spTgt spid="1026"/>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2000"/>
                                        <p:tgtEl>
                                          <p:spTgt spid="3">
                                            <p:txEl>
                                              <p:pRg st="0" end="0"/>
                                            </p:txEl>
                                          </p:spTgt>
                                        </p:tgtEl>
                                      </p:cBhvr>
                                    </p:animEffect>
                                    <p:anim calcmode="lin" valueType="num">
                                      <p:cBhvr>
                                        <p:cTn id="32"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33"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ld wrinkled hands with some coins">
            <a:extLst>
              <a:ext uri="{FF2B5EF4-FFF2-40B4-BE49-F238E27FC236}">
                <a16:creationId xmlns:a16="http://schemas.microsoft.com/office/drawing/2014/main" id="{E29DDAFA-0C40-A490-0199-F3A654F6300F}"/>
              </a:ext>
            </a:extLst>
          </p:cNvPr>
          <p:cNvPicPr>
            <a:picLocks noChangeAspect="1"/>
          </p:cNvPicPr>
          <p:nvPr/>
        </p:nvPicPr>
        <p:blipFill>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72479BFB-D54B-7712-4AEB-8EC6343FA310}"/>
              </a:ext>
            </a:extLst>
          </p:cNvPr>
          <p:cNvSpPr>
            <a:spLocks noGrp="1"/>
          </p:cNvSpPr>
          <p:nvPr>
            <p:ph type="title"/>
          </p:nvPr>
        </p:nvSpPr>
        <p:spPr>
          <a:xfrm>
            <a:off x="1524000" y="1122362"/>
            <a:ext cx="9144000" cy="1601788"/>
          </a:xfrm>
        </p:spPr>
        <p:txBody>
          <a:bodyPr vert="horz" lIns="91440" tIns="45720" rIns="91440" bIns="45720" rtlCol="0" anchor="b">
            <a:normAutofit/>
          </a:bodyPr>
          <a:lstStyle/>
          <a:p>
            <a:pPr algn="ctr"/>
            <a:r>
              <a:rPr lang="en-US" sz="6000" dirty="0">
                <a:solidFill>
                  <a:srgbClr val="FFFFFF"/>
                </a:solidFill>
              </a:rPr>
              <a:t>Money Illusion</a:t>
            </a:r>
          </a:p>
        </p:txBody>
      </p:sp>
    </p:spTree>
    <p:extLst>
      <p:ext uri="{BB962C8B-B14F-4D97-AF65-F5344CB8AC3E}">
        <p14:creationId xmlns:p14="http://schemas.microsoft.com/office/powerpoint/2010/main" val="31886004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C694-18AE-977E-DB85-5FC06ABAF9A7}"/>
              </a:ext>
            </a:extLst>
          </p:cNvPr>
          <p:cNvSpPr>
            <a:spLocks noGrp="1"/>
          </p:cNvSpPr>
          <p:nvPr>
            <p:ph type="title"/>
          </p:nvPr>
        </p:nvSpPr>
        <p:spPr/>
        <p:txBody>
          <a:bodyPr/>
          <a:lstStyle/>
          <a:p>
            <a:r>
              <a:rPr lang="en-IN" dirty="0"/>
              <a:t>Let’s think</a:t>
            </a:r>
          </a:p>
        </p:txBody>
      </p:sp>
      <p:sp>
        <p:nvSpPr>
          <p:cNvPr id="3" name="Content Placeholder 2">
            <a:extLst>
              <a:ext uri="{FF2B5EF4-FFF2-40B4-BE49-F238E27FC236}">
                <a16:creationId xmlns:a16="http://schemas.microsoft.com/office/drawing/2014/main" id="{B4BF4365-6C79-28EB-C489-A9212626B8DC}"/>
              </a:ext>
            </a:extLst>
          </p:cNvPr>
          <p:cNvSpPr>
            <a:spLocks noGrp="1"/>
          </p:cNvSpPr>
          <p:nvPr>
            <p:ph idx="1"/>
          </p:nvPr>
        </p:nvSpPr>
        <p:spPr/>
        <p:txBody>
          <a:bodyPr>
            <a:normAutofit/>
          </a:bodyPr>
          <a:lstStyle/>
          <a:p>
            <a:pPr marL="0" indent="0">
              <a:buNone/>
            </a:pPr>
            <a:r>
              <a:rPr lang="en-US" sz="3200" b="1" dirty="0">
                <a:solidFill>
                  <a:schemeClr val="accent5">
                    <a:lumMod val="50000"/>
                  </a:schemeClr>
                </a:solidFill>
              </a:rPr>
              <a:t>Option A  -  </a:t>
            </a:r>
            <a:r>
              <a:rPr lang="en-US" sz="3200" dirty="0"/>
              <a:t>Receiving a 2% yearly pay increase after a year when there has been inflation of 4%.</a:t>
            </a:r>
          </a:p>
          <a:p>
            <a:pPr marL="0" indent="0">
              <a:buNone/>
            </a:pPr>
            <a:r>
              <a:rPr lang="en-US" sz="3200" b="1" dirty="0">
                <a:solidFill>
                  <a:schemeClr val="accent5">
                    <a:lumMod val="50000"/>
                  </a:schemeClr>
                </a:solidFill>
              </a:rPr>
              <a:t>Option B - </a:t>
            </a:r>
            <a:r>
              <a:rPr lang="en-US" sz="3200" dirty="0"/>
              <a:t>Receiving a pay cut of 2% after a year when there has been zero inflation.</a:t>
            </a:r>
          </a:p>
          <a:p>
            <a:pPr marL="0" indent="0">
              <a:buNone/>
            </a:pPr>
            <a:r>
              <a:rPr lang="en-US" sz="3200" b="1" dirty="0">
                <a:solidFill>
                  <a:schemeClr val="accent5">
                    <a:lumMod val="50000"/>
                  </a:schemeClr>
                </a:solidFill>
              </a:rPr>
              <a:t>Option C </a:t>
            </a:r>
            <a:r>
              <a:rPr lang="en-US" sz="3200" dirty="0"/>
              <a:t>- An employee receives a 5% raise in salary, but the inflation rate is 6%.</a:t>
            </a:r>
          </a:p>
          <a:p>
            <a:pPr marL="0" indent="0">
              <a:buNone/>
            </a:pPr>
            <a:r>
              <a:rPr lang="en-US" sz="3200" b="1" dirty="0">
                <a:solidFill>
                  <a:schemeClr val="accent5">
                    <a:lumMod val="50000"/>
                  </a:schemeClr>
                </a:solidFill>
              </a:rPr>
              <a:t>Option D </a:t>
            </a:r>
            <a:r>
              <a:rPr lang="en-US" sz="3200" dirty="0"/>
              <a:t>-  A homeowner sells their property for $300,000, which they bought for $200,000 ten years ago</a:t>
            </a:r>
            <a:r>
              <a:rPr lang="en-US" sz="3200" b="1" dirty="0">
                <a:solidFill>
                  <a:schemeClr val="accent5">
                    <a:lumMod val="50000"/>
                  </a:schemeClr>
                </a:solidFill>
              </a:rPr>
              <a:t>.</a:t>
            </a:r>
            <a:endParaRPr lang="en-IN" sz="3200" b="1" dirty="0">
              <a:solidFill>
                <a:schemeClr val="accent5">
                  <a:lumMod val="50000"/>
                </a:schemeClr>
              </a:solidFill>
            </a:endParaRPr>
          </a:p>
        </p:txBody>
      </p:sp>
    </p:spTree>
    <p:extLst>
      <p:ext uri="{BB962C8B-B14F-4D97-AF65-F5344CB8AC3E}">
        <p14:creationId xmlns:p14="http://schemas.microsoft.com/office/powerpoint/2010/main" val="3488542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a:extLst>
              <a:ext uri="{FF2B5EF4-FFF2-40B4-BE49-F238E27FC236}">
                <a16:creationId xmlns:a16="http://schemas.microsoft.com/office/drawing/2014/main" id="{D10E83D5-F0EB-ED33-9E23-2B97F2D86171}"/>
              </a:ext>
            </a:extLst>
          </p:cNvPr>
          <p:cNvPicPr>
            <a:picLocks noGrp="1" noChangeAspect="1"/>
          </p:cNvPicPr>
          <p:nvPr>
            <p:ph idx="1"/>
          </p:nvPr>
        </p:nvPicPr>
        <p:blipFill>
          <a:blip r:embed="rId2"/>
          <a:stretch>
            <a:fillRect/>
          </a:stretch>
        </p:blipFill>
        <p:spPr>
          <a:xfrm>
            <a:off x="1163589" y="320040"/>
            <a:ext cx="5155601" cy="5274318"/>
          </a:xfrm>
          <a:prstGeom prst="rect">
            <a:avLst/>
          </a:prstGeom>
        </p:spPr>
      </p:pic>
      <p:pic>
        <p:nvPicPr>
          <p:cNvPr id="5" name="Picture 4">
            <a:extLst>
              <a:ext uri="{FF2B5EF4-FFF2-40B4-BE49-F238E27FC236}">
                <a16:creationId xmlns:a16="http://schemas.microsoft.com/office/drawing/2014/main" id="{1DD78C2F-19B2-BAC0-749A-48587B635640}"/>
              </a:ext>
            </a:extLst>
          </p:cNvPr>
          <p:cNvPicPr>
            <a:picLocks noChangeAspect="1"/>
          </p:cNvPicPr>
          <p:nvPr/>
        </p:nvPicPr>
        <p:blipFill>
          <a:blip r:embed="rId3"/>
          <a:stretch>
            <a:fillRect/>
          </a:stretch>
        </p:blipFill>
        <p:spPr>
          <a:xfrm>
            <a:off x="6731553" y="643890"/>
            <a:ext cx="5155601" cy="3895344"/>
          </a:xfrm>
          <a:prstGeom prst="rect">
            <a:avLst/>
          </a:prstGeom>
        </p:spPr>
      </p:pic>
      <p:sp>
        <p:nvSpPr>
          <p:cNvPr id="1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671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1D59-7768-8D8F-0AF3-8A6426A11F89}"/>
              </a:ext>
            </a:extLst>
          </p:cNvPr>
          <p:cNvSpPr>
            <a:spLocks noGrp="1"/>
          </p:cNvSpPr>
          <p:nvPr>
            <p:ph type="title"/>
          </p:nvPr>
        </p:nvSpPr>
        <p:spPr>
          <a:xfrm>
            <a:off x="876693" y="741391"/>
            <a:ext cx="3455821" cy="782609"/>
          </a:xfrm>
        </p:spPr>
        <p:txBody>
          <a:bodyPr anchor="b">
            <a:normAutofit/>
          </a:bodyPr>
          <a:lstStyle/>
          <a:p>
            <a:r>
              <a:rPr lang="en-IN" sz="3200" b="1" dirty="0">
                <a:solidFill>
                  <a:schemeClr val="accent5">
                    <a:lumMod val="75000"/>
                  </a:schemeClr>
                </a:solidFill>
              </a:rPr>
              <a:t>Prospect Theory</a:t>
            </a:r>
          </a:p>
        </p:txBody>
      </p:sp>
      <p:sp>
        <p:nvSpPr>
          <p:cNvPr id="3" name="Content Placeholder 2">
            <a:extLst>
              <a:ext uri="{FF2B5EF4-FFF2-40B4-BE49-F238E27FC236}">
                <a16:creationId xmlns:a16="http://schemas.microsoft.com/office/drawing/2014/main" id="{76D242BE-02A4-7A16-7B80-BB5C6449AD41}"/>
              </a:ext>
            </a:extLst>
          </p:cNvPr>
          <p:cNvSpPr>
            <a:spLocks noGrp="1"/>
          </p:cNvSpPr>
          <p:nvPr>
            <p:ph idx="1"/>
          </p:nvPr>
        </p:nvSpPr>
        <p:spPr>
          <a:xfrm>
            <a:off x="876693" y="1881554"/>
            <a:ext cx="4574538" cy="4099754"/>
          </a:xfrm>
        </p:spPr>
        <p:txBody>
          <a:bodyPr anchor="t">
            <a:normAutofit/>
          </a:bodyPr>
          <a:lstStyle/>
          <a:p>
            <a:r>
              <a:rPr lang="en-US" sz="1900" dirty="0"/>
              <a:t>Developed by: Daniel Kahneman and Amos Tversky</a:t>
            </a:r>
          </a:p>
          <a:p>
            <a:r>
              <a:rPr lang="en-US" sz="1900" dirty="0"/>
              <a:t>Key Concept: People value gains and losses differently.</a:t>
            </a:r>
          </a:p>
          <a:p>
            <a:r>
              <a:rPr lang="en-US" sz="1900" dirty="0"/>
              <a:t>Losses are felt more intensely than equivalent gains (loss aversion)</a:t>
            </a:r>
          </a:p>
          <a:p>
            <a:r>
              <a:rPr lang="en-US" sz="1900" dirty="0"/>
              <a:t>.People tend to take risks to avoid losses but are risk-averse regarding gains.</a:t>
            </a:r>
            <a:endParaRPr lang="en-IN" sz="1900" dirty="0"/>
          </a:p>
        </p:txBody>
      </p:sp>
      <p:pic>
        <p:nvPicPr>
          <p:cNvPr id="5" name="Picture 4">
            <a:extLst>
              <a:ext uri="{FF2B5EF4-FFF2-40B4-BE49-F238E27FC236}">
                <a16:creationId xmlns:a16="http://schemas.microsoft.com/office/drawing/2014/main" id="{48EEF388-E6A8-7533-B389-514354977030}"/>
              </a:ext>
            </a:extLst>
          </p:cNvPr>
          <p:cNvPicPr>
            <a:picLocks noChangeAspect="1"/>
          </p:cNvPicPr>
          <p:nvPr/>
        </p:nvPicPr>
        <p:blipFill>
          <a:blip r:embed="rId2"/>
          <a:srcRect b="7606"/>
          <a:stretch/>
        </p:blipFill>
        <p:spPr>
          <a:xfrm>
            <a:off x="4987672" y="885904"/>
            <a:ext cx="6389346" cy="5095502"/>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5860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5B6B31-7C4D-719E-0AAD-D69852D45A87}"/>
              </a:ext>
            </a:extLst>
          </p:cNvPr>
          <p:cNvPicPr>
            <a:picLocks noGrp="1" noChangeAspect="1"/>
          </p:cNvPicPr>
          <p:nvPr>
            <p:ph idx="1"/>
          </p:nvPr>
        </p:nvPicPr>
        <p:blipFill>
          <a:blip r:embed="rId2"/>
          <a:stretch>
            <a:fillRect/>
          </a:stretch>
        </p:blipFill>
        <p:spPr>
          <a:xfrm>
            <a:off x="326450" y="0"/>
            <a:ext cx="11598850" cy="6705600"/>
          </a:xfrm>
        </p:spPr>
      </p:pic>
    </p:spTree>
    <p:extLst>
      <p:ext uri="{BB962C8B-B14F-4D97-AF65-F5344CB8AC3E}">
        <p14:creationId xmlns:p14="http://schemas.microsoft.com/office/powerpoint/2010/main" val="2362803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0F55A-81F7-B342-BA21-F9F9A8E943E3}"/>
              </a:ext>
            </a:extLst>
          </p:cNvPr>
          <p:cNvSpPr>
            <a:spLocks noGrp="1"/>
          </p:cNvSpPr>
          <p:nvPr>
            <p:ph type="title"/>
          </p:nvPr>
        </p:nvSpPr>
        <p:spPr>
          <a:xfrm>
            <a:off x="5524500" y="617921"/>
            <a:ext cx="5435421" cy="639380"/>
          </a:xfrm>
        </p:spPr>
        <p:txBody>
          <a:bodyPr anchor="ctr">
            <a:normAutofit fontScale="90000"/>
          </a:bodyPr>
          <a:lstStyle/>
          <a:p>
            <a:r>
              <a:rPr lang="en-IN" sz="4000" dirty="0"/>
              <a:t>Charitable donations</a:t>
            </a:r>
          </a:p>
        </p:txBody>
      </p:sp>
      <p:pic>
        <p:nvPicPr>
          <p:cNvPr id="5" name="Picture 4" descr="Old wrinkled hands with some coins">
            <a:extLst>
              <a:ext uri="{FF2B5EF4-FFF2-40B4-BE49-F238E27FC236}">
                <a16:creationId xmlns:a16="http://schemas.microsoft.com/office/drawing/2014/main" id="{4AF2408E-93B3-E752-C0C0-75D64B8A262F}"/>
              </a:ext>
            </a:extLst>
          </p:cNvPr>
          <p:cNvPicPr>
            <a:picLocks noChangeAspect="1"/>
          </p:cNvPicPr>
          <p:nvPr/>
        </p:nvPicPr>
        <p:blipFill>
          <a:blip r:embed="rId2"/>
          <a:srcRect l="9875" r="30791" b="-2"/>
          <a:stretch/>
        </p:blipFill>
        <p:spPr>
          <a:xfrm>
            <a:off x="-1" y="-2"/>
            <a:ext cx="4857751" cy="6858002"/>
          </a:xfrm>
          <a:prstGeom prst="rect">
            <a:avLst/>
          </a:prstGeom>
        </p:spPr>
      </p:pic>
      <p:sp>
        <p:nvSpPr>
          <p:cNvPr id="3" name="Content Placeholder 2">
            <a:extLst>
              <a:ext uri="{FF2B5EF4-FFF2-40B4-BE49-F238E27FC236}">
                <a16:creationId xmlns:a16="http://schemas.microsoft.com/office/drawing/2014/main" id="{DFBFCEDC-7E6A-69BD-609F-0828050D2123}"/>
              </a:ext>
            </a:extLst>
          </p:cNvPr>
          <p:cNvSpPr>
            <a:spLocks noGrp="1"/>
          </p:cNvSpPr>
          <p:nvPr>
            <p:ph idx="1"/>
          </p:nvPr>
        </p:nvSpPr>
        <p:spPr>
          <a:xfrm>
            <a:off x="5388592" y="1875223"/>
            <a:ext cx="6327158" cy="4364858"/>
          </a:xfrm>
        </p:spPr>
        <p:txBody>
          <a:bodyPr anchor="ctr">
            <a:noAutofit/>
          </a:bodyPr>
          <a:lstStyle/>
          <a:p>
            <a:pPr marL="0" indent="0">
              <a:buNone/>
            </a:pPr>
            <a:r>
              <a:rPr lang="en-US" sz="3600" dirty="0"/>
              <a:t>Charitable donations involve decisions that often defy the traditional economic model of self-interest. Behavioral economics provides insights into why people donate, how donation behavior can be influenced, and the psychological and emotional factors at play.</a:t>
            </a:r>
            <a:endParaRPr lang="en-IN" sz="3600" dirty="0"/>
          </a:p>
        </p:txBody>
      </p:sp>
    </p:spTree>
    <p:extLst>
      <p:ext uri="{BB962C8B-B14F-4D97-AF65-F5344CB8AC3E}">
        <p14:creationId xmlns:p14="http://schemas.microsoft.com/office/powerpoint/2010/main" val="889408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1" name="Rectangle 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812DD-2453-EB3F-7348-DE42F3A4FA14}"/>
              </a:ext>
            </a:extLst>
          </p:cNvPr>
          <p:cNvSpPr>
            <a:spLocks noGrp="1"/>
          </p:cNvSpPr>
          <p:nvPr>
            <p:ph type="title"/>
          </p:nvPr>
        </p:nvSpPr>
        <p:spPr>
          <a:xfrm>
            <a:off x="1043631" y="809898"/>
            <a:ext cx="10173010" cy="1554480"/>
          </a:xfrm>
        </p:spPr>
        <p:txBody>
          <a:bodyPr anchor="ctr">
            <a:normAutofit/>
          </a:bodyPr>
          <a:lstStyle/>
          <a:p>
            <a:r>
              <a:rPr lang="en-IN" sz="4800"/>
              <a:t>A few examples..</a:t>
            </a:r>
          </a:p>
        </p:txBody>
      </p:sp>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38" name="Content Placeholder 2">
            <a:extLst>
              <a:ext uri="{FF2B5EF4-FFF2-40B4-BE49-F238E27FC236}">
                <a16:creationId xmlns:a16="http://schemas.microsoft.com/office/drawing/2014/main" id="{C13864A4-031D-0F91-F85A-9008B84BE6E1}"/>
              </a:ext>
            </a:extLst>
          </p:cNvPr>
          <p:cNvGraphicFramePr>
            <a:graphicFrameLocks noGrp="1"/>
          </p:cNvGraphicFramePr>
          <p:nvPr>
            <p:ph idx="1"/>
            <p:extLst>
              <p:ext uri="{D42A27DB-BD31-4B8C-83A1-F6EECF244321}">
                <p14:modId xmlns:p14="http://schemas.microsoft.com/office/powerpoint/2010/main" val="259969200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7079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416C34-F3B1-7C6B-9E67-FCAA5B6BA576}"/>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4100"/>
              <a:t>How many of us read messages while we drive?</a:t>
            </a:r>
          </a:p>
        </p:txBody>
      </p:sp>
      <p:pic>
        <p:nvPicPr>
          <p:cNvPr id="4" name="Content Placeholder 3">
            <a:extLst>
              <a:ext uri="{FF2B5EF4-FFF2-40B4-BE49-F238E27FC236}">
                <a16:creationId xmlns:a16="http://schemas.microsoft.com/office/drawing/2014/main" id="{96A1E91E-13F4-8063-E7F8-9A98A7C91E1D}"/>
              </a:ext>
            </a:extLst>
          </p:cNvPr>
          <p:cNvPicPr>
            <a:picLocks noGrp="1" noChangeAspect="1"/>
          </p:cNvPicPr>
          <p:nvPr>
            <p:ph idx="1"/>
          </p:nvPr>
        </p:nvPicPr>
        <p:blipFill>
          <a:blip r:embed="rId2"/>
          <a:stretch>
            <a:fillRect/>
          </a:stretch>
        </p:blipFill>
        <p:spPr>
          <a:xfrm>
            <a:off x="530352" y="320040"/>
            <a:ext cx="5193792" cy="3895344"/>
          </a:xfrm>
          <a:prstGeom prst="rect">
            <a:avLst/>
          </a:prstGeom>
        </p:spPr>
      </p:pic>
      <p:pic>
        <p:nvPicPr>
          <p:cNvPr id="5" name="Picture 4">
            <a:extLst>
              <a:ext uri="{FF2B5EF4-FFF2-40B4-BE49-F238E27FC236}">
                <a16:creationId xmlns:a16="http://schemas.microsoft.com/office/drawing/2014/main" id="{7F46192E-695C-C291-770D-856D5C1877A3}"/>
              </a:ext>
            </a:extLst>
          </p:cNvPr>
          <p:cNvPicPr>
            <a:picLocks noChangeAspect="1"/>
          </p:cNvPicPr>
          <p:nvPr/>
        </p:nvPicPr>
        <p:blipFill>
          <a:blip r:embed="rId3"/>
          <a:stretch>
            <a:fillRect/>
          </a:stretch>
        </p:blipFill>
        <p:spPr>
          <a:xfrm>
            <a:off x="6254496" y="805436"/>
            <a:ext cx="5614416" cy="2924551"/>
          </a:xfrm>
          <a:prstGeom prst="rect">
            <a:avLst/>
          </a:prstGeom>
        </p:spPr>
      </p:pic>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982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521DE64-D000-DB6B-305A-317064551A83}"/>
              </a:ext>
            </a:extLst>
          </p:cNvPr>
          <p:cNvPicPr>
            <a:picLocks noGrp="1" noChangeAspect="1"/>
          </p:cNvPicPr>
          <p:nvPr>
            <p:ph idx="1"/>
          </p:nvPr>
        </p:nvPicPr>
        <p:blipFill>
          <a:blip r:embed="rId2"/>
          <a:srcRect t="1730" b="28000"/>
          <a:stretch/>
        </p:blipFill>
        <p:spPr>
          <a:xfrm>
            <a:off x="457200" y="457200"/>
            <a:ext cx="11277600" cy="5943600"/>
          </a:xfrm>
          <a:prstGeom prst="rect">
            <a:avLst/>
          </a:prstGeom>
        </p:spPr>
      </p:pic>
    </p:spTree>
    <p:extLst>
      <p:ext uri="{BB962C8B-B14F-4D97-AF65-F5344CB8AC3E}">
        <p14:creationId xmlns:p14="http://schemas.microsoft.com/office/powerpoint/2010/main" val="3821079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B997-AAB1-6BAC-B704-82E5AC98F325}"/>
              </a:ext>
            </a:extLst>
          </p:cNvPr>
          <p:cNvSpPr>
            <a:spLocks noGrp="1"/>
          </p:cNvSpPr>
          <p:nvPr>
            <p:ph type="title"/>
          </p:nvPr>
        </p:nvSpPr>
        <p:spPr>
          <a:xfrm>
            <a:off x="7910283" y="741391"/>
            <a:ext cx="3397017" cy="1616203"/>
          </a:xfrm>
        </p:spPr>
        <p:txBody>
          <a:bodyPr vert="horz" lIns="91440" tIns="45720" rIns="91440" bIns="45720" rtlCol="0" anchor="b">
            <a:normAutofit/>
          </a:bodyPr>
          <a:lstStyle/>
          <a:p>
            <a:r>
              <a:rPr lang="en-US" sz="3200"/>
              <a:t>How do you respond?</a:t>
            </a:r>
          </a:p>
        </p:txBody>
      </p:sp>
      <p:pic>
        <p:nvPicPr>
          <p:cNvPr id="4" name="Content Placeholder 3">
            <a:extLst>
              <a:ext uri="{FF2B5EF4-FFF2-40B4-BE49-F238E27FC236}">
                <a16:creationId xmlns:a16="http://schemas.microsoft.com/office/drawing/2014/main" id="{ED554845-DFCA-080B-A1FC-474F1E691F7D}"/>
              </a:ext>
            </a:extLst>
          </p:cNvPr>
          <p:cNvPicPr>
            <a:picLocks noGrp="1" noChangeAspect="1"/>
          </p:cNvPicPr>
          <p:nvPr>
            <p:ph idx="1"/>
          </p:nvPr>
        </p:nvPicPr>
        <p:blipFill>
          <a:blip r:embed="rId2"/>
          <a:srcRect l="4840" r="-1" b="-1"/>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53AFA39A-AC3F-4D65-BC26-8415095B4FE1}"/>
              </a:ext>
            </a:extLst>
          </p:cNvPr>
          <p:cNvSpPr txBox="1"/>
          <p:nvPr/>
        </p:nvSpPr>
        <p:spPr>
          <a:xfrm>
            <a:off x="7910284" y="2533476"/>
            <a:ext cx="3405415"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err="1"/>
              <a:t>Behaviour</a:t>
            </a:r>
            <a:r>
              <a:rPr lang="en-US" sz="2000" dirty="0"/>
              <a:t> economics – Humans -  Automatic system </a:t>
            </a:r>
          </a:p>
          <a:p>
            <a:pPr indent="-228600">
              <a:lnSpc>
                <a:spcPct val="90000"/>
              </a:lnSpc>
              <a:spcAft>
                <a:spcPts val="600"/>
              </a:spcAft>
              <a:buFont typeface="Arial" panose="020B0604020202020204" pitchFamily="34" charset="0"/>
              <a:buChar char="•"/>
            </a:pPr>
            <a:r>
              <a:rPr lang="en-US" sz="2000" dirty="0"/>
              <a:t>Unconscious , fast and effortless, gut reaction ,often irrational</a:t>
            </a:r>
          </a:p>
        </p:txBody>
      </p:sp>
    </p:spTree>
    <p:extLst>
      <p:ext uri="{BB962C8B-B14F-4D97-AF65-F5344CB8AC3E}">
        <p14:creationId xmlns:p14="http://schemas.microsoft.com/office/powerpoint/2010/main" val="258689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8F94B-E136-1A2D-3520-7C009CBE1EA7}"/>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How do you respond?</a:t>
            </a:r>
          </a:p>
        </p:txBody>
      </p:sp>
      <p:pic>
        <p:nvPicPr>
          <p:cNvPr id="4" name="Content Placeholder 3">
            <a:extLst>
              <a:ext uri="{FF2B5EF4-FFF2-40B4-BE49-F238E27FC236}">
                <a16:creationId xmlns:a16="http://schemas.microsoft.com/office/drawing/2014/main" id="{85067911-77C5-1667-8C96-623B23DCBE60}"/>
              </a:ext>
            </a:extLst>
          </p:cNvPr>
          <p:cNvPicPr>
            <a:picLocks noGrp="1" noChangeAspect="1"/>
          </p:cNvPicPr>
          <p:nvPr>
            <p:ph idx="1"/>
          </p:nvPr>
        </p:nvPicPr>
        <p:blipFill>
          <a:blip r:embed="rId2"/>
          <a:stretch>
            <a:fillRect/>
          </a:stretch>
        </p:blipFill>
        <p:spPr>
          <a:xfrm>
            <a:off x="715748" y="3650404"/>
            <a:ext cx="5131088" cy="1059680"/>
          </a:xfrm>
          <a:prstGeom prst="rect">
            <a:avLst/>
          </a:prstGeom>
        </p:spPr>
      </p:pic>
      <p:pic>
        <p:nvPicPr>
          <p:cNvPr id="5" name="Picture 4">
            <a:extLst>
              <a:ext uri="{FF2B5EF4-FFF2-40B4-BE49-F238E27FC236}">
                <a16:creationId xmlns:a16="http://schemas.microsoft.com/office/drawing/2014/main" id="{F5B07AB8-34EA-E10D-B8E9-9B2C0C8F3BBD}"/>
              </a:ext>
            </a:extLst>
          </p:cNvPr>
          <p:cNvPicPr>
            <a:picLocks noChangeAspect="1"/>
          </p:cNvPicPr>
          <p:nvPr/>
        </p:nvPicPr>
        <p:blipFill>
          <a:blip r:embed="rId3"/>
          <a:stretch>
            <a:fillRect/>
          </a:stretch>
        </p:blipFill>
        <p:spPr>
          <a:xfrm>
            <a:off x="6345165" y="2217815"/>
            <a:ext cx="3498102" cy="3997831"/>
          </a:xfrm>
          <a:prstGeom prst="rect">
            <a:avLst/>
          </a:prstGeom>
        </p:spPr>
      </p:pic>
    </p:spTree>
    <p:extLst>
      <p:ext uri="{BB962C8B-B14F-4D97-AF65-F5344CB8AC3E}">
        <p14:creationId xmlns:p14="http://schemas.microsoft.com/office/powerpoint/2010/main" val="115653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E8DF-9F3C-BAC8-115D-2643E793117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Impulsive buying</a:t>
            </a:r>
          </a:p>
        </p:txBody>
      </p:sp>
      <p:pic>
        <p:nvPicPr>
          <p:cNvPr id="4" name="Content Placeholder 3">
            <a:extLst>
              <a:ext uri="{FF2B5EF4-FFF2-40B4-BE49-F238E27FC236}">
                <a16:creationId xmlns:a16="http://schemas.microsoft.com/office/drawing/2014/main" id="{2E15B699-FCC1-7C6A-358E-88DAD27A2B7E}"/>
              </a:ext>
            </a:extLst>
          </p:cNvPr>
          <p:cNvPicPr>
            <a:picLocks noGrp="1" noChangeAspect="1"/>
          </p:cNvPicPr>
          <p:nvPr>
            <p:ph idx="1"/>
          </p:nvPr>
        </p:nvPicPr>
        <p:blipFill>
          <a:blip r:embed="rId2"/>
          <a:stretch>
            <a:fillRect/>
          </a:stretch>
        </p:blipFill>
        <p:spPr>
          <a:xfrm>
            <a:off x="5814907" y="961812"/>
            <a:ext cx="5737013" cy="4930987"/>
          </a:xfrm>
          <a:prstGeom prst="rect">
            <a:avLst/>
          </a:prstGeom>
        </p:spPr>
      </p:pic>
      <p:pic>
        <p:nvPicPr>
          <p:cNvPr id="5" name="Picture 4">
            <a:extLst>
              <a:ext uri="{FF2B5EF4-FFF2-40B4-BE49-F238E27FC236}">
                <a16:creationId xmlns:a16="http://schemas.microsoft.com/office/drawing/2014/main" id="{ECE83A95-A19B-CA18-CF00-898D74AA5D3E}"/>
              </a:ext>
            </a:extLst>
          </p:cNvPr>
          <p:cNvPicPr>
            <a:picLocks noChangeAspect="1"/>
          </p:cNvPicPr>
          <p:nvPr/>
        </p:nvPicPr>
        <p:blipFill>
          <a:blip r:embed="rId3"/>
          <a:srcRect l="13552" t="3256"/>
          <a:stretch/>
        </p:blipFill>
        <p:spPr>
          <a:xfrm>
            <a:off x="3429251" y="1634390"/>
            <a:ext cx="2013557" cy="3149248"/>
          </a:xfrm>
          <a:prstGeom prst="rect">
            <a:avLst/>
          </a:prstGeom>
        </p:spPr>
      </p:pic>
    </p:spTree>
    <p:extLst>
      <p:ext uri="{BB962C8B-B14F-4D97-AF65-F5344CB8AC3E}">
        <p14:creationId xmlns:p14="http://schemas.microsoft.com/office/powerpoint/2010/main" val="558390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0E81-7967-D544-A475-087F9453194D}"/>
              </a:ext>
            </a:extLst>
          </p:cNvPr>
          <p:cNvSpPr>
            <a:spLocks noGrp="1"/>
          </p:cNvSpPr>
          <p:nvPr>
            <p:ph type="title"/>
          </p:nvPr>
        </p:nvSpPr>
        <p:spPr>
          <a:xfrm>
            <a:off x="838200" y="365125"/>
            <a:ext cx="10515600" cy="549275"/>
          </a:xfrm>
        </p:spPr>
        <p:txBody>
          <a:bodyPr>
            <a:normAutofit fontScale="90000"/>
          </a:bodyPr>
          <a:lstStyle/>
          <a:p>
            <a:r>
              <a:rPr lang="en-IN" dirty="0"/>
              <a:t>Principles of Behavioural Economics</a:t>
            </a:r>
          </a:p>
        </p:txBody>
      </p:sp>
      <p:sp>
        <p:nvSpPr>
          <p:cNvPr id="3" name="Content Placeholder 2">
            <a:extLst>
              <a:ext uri="{FF2B5EF4-FFF2-40B4-BE49-F238E27FC236}">
                <a16:creationId xmlns:a16="http://schemas.microsoft.com/office/drawing/2014/main" id="{1E7171F6-48AC-B1D4-7AC7-7548F2DDBD6B}"/>
              </a:ext>
            </a:extLst>
          </p:cNvPr>
          <p:cNvSpPr>
            <a:spLocks noGrp="1"/>
          </p:cNvSpPr>
          <p:nvPr>
            <p:ph idx="1"/>
          </p:nvPr>
        </p:nvSpPr>
        <p:spPr>
          <a:xfrm>
            <a:off x="838200" y="1090246"/>
            <a:ext cx="10515600" cy="5086717"/>
          </a:xfrm>
        </p:spPr>
        <p:txBody>
          <a:bodyPr>
            <a:normAutofit fontScale="85000" lnSpcReduction="20000"/>
          </a:bodyPr>
          <a:lstStyle/>
          <a:p>
            <a:pPr marL="0" indent="0">
              <a:buNone/>
            </a:pPr>
            <a:r>
              <a:rPr lang="en-US" dirty="0"/>
              <a:t> </a:t>
            </a:r>
            <a:r>
              <a:rPr lang="en-US" sz="3000" dirty="0"/>
              <a:t>The </a:t>
            </a:r>
            <a:r>
              <a:rPr lang="en-US" sz="3000" dirty="0">
                <a:solidFill>
                  <a:schemeClr val="accent5">
                    <a:lumMod val="75000"/>
                  </a:schemeClr>
                </a:solidFill>
              </a:rPr>
              <a:t>Power of Free </a:t>
            </a:r>
            <a:r>
              <a:rPr lang="en-US" sz="3000" dirty="0"/>
              <a:t>– Ex. Offers </a:t>
            </a:r>
          </a:p>
          <a:p>
            <a:pPr marL="0" indent="0">
              <a:buNone/>
            </a:pPr>
            <a:r>
              <a:rPr lang="en-IN" sz="3000" dirty="0">
                <a:solidFill>
                  <a:schemeClr val="accent5">
                    <a:lumMod val="75000"/>
                  </a:schemeClr>
                </a:solidFill>
              </a:rPr>
              <a:t>Social Proof </a:t>
            </a:r>
            <a:r>
              <a:rPr lang="en-IN" sz="3000" dirty="0"/>
              <a:t>– Social media reviews – Ex. feedback </a:t>
            </a:r>
          </a:p>
          <a:p>
            <a:pPr marL="0" indent="0">
              <a:buNone/>
            </a:pPr>
            <a:r>
              <a:rPr lang="en-IN" sz="3000" dirty="0">
                <a:solidFill>
                  <a:schemeClr val="accent5">
                    <a:lumMod val="75000"/>
                  </a:schemeClr>
                </a:solidFill>
              </a:rPr>
              <a:t>Scarcity</a:t>
            </a:r>
            <a:r>
              <a:rPr lang="en-IN" sz="3000" dirty="0"/>
              <a:t> – product is lesser in supply – Ex. Starbucks</a:t>
            </a:r>
          </a:p>
          <a:p>
            <a:pPr marL="0" indent="0">
              <a:buNone/>
            </a:pPr>
            <a:r>
              <a:rPr lang="en-IN" sz="3000" dirty="0">
                <a:solidFill>
                  <a:schemeClr val="accent5">
                    <a:lumMod val="75000"/>
                  </a:schemeClr>
                </a:solidFill>
              </a:rPr>
              <a:t>Loss aversion </a:t>
            </a:r>
            <a:r>
              <a:rPr lang="en-IN" sz="3000" dirty="0"/>
              <a:t>- </a:t>
            </a:r>
            <a:r>
              <a:rPr lang="en-US" sz="3000" dirty="0"/>
              <a:t>highlight what they are set to lose if they don’t make a purchasing decision. Ex. Amazon’s deals</a:t>
            </a:r>
            <a:endParaRPr lang="en-IN" sz="3000" dirty="0"/>
          </a:p>
          <a:p>
            <a:pPr marL="0" indent="0">
              <a:buNone/>
            </a:pPr>
            <a:r>
              <a:rPr lang="en-IN" sz="3000" dirty="0">
                <a:solidFill>
                  <a:schemeClr val="accent5">
                    <a:lumMod val="75000"/>
                  </a:schemeClr>
                </a:solidFill>
              </a:rPr>
              <a:t>Partial ownership  </a:t>
            </a:r>
            <a:r>
              <a:rPr lang="en-IN" sz="3000" dirty="0"/>
              <a:t>- free trials – Ex. Adobe, antivirus software</a:t>
            </a:r>
          </a:p>
          <a:p>
            <a:pPr marL="0" indent="0">
              <a:buNone/>
            </a:pPr>
            <a:r>
              <a:rPr lang="en-IN" sz="3000" dirty="0">
                <a:solidFill>
                  <a:schemeClr val="accent5">
                    <a:lumMod val="75000"/>
                  </a:schemeClr>
                </a:solidFill>
              </a:rPr>
              <a:t>Framing</a:t>
            </a:r>
            <a:r>
              <a:rPr lang="en-IN" sz="3000" dirty="0"/>
              <a:t> - </a:t>
            </a:r>
            <a:r>
              <a:rPr lang="en-US" sz="3000" dirty="0"/>
              <a:t> framing is highlighting unique aspects of the  product . </a:t>
            </a:r>
            <a:r>
              <a:rPr lang="en-US" sz="3000" dirty="0" err="1"/>
              <a:t>Ex.Tesla</a:t>
            </a:r>
            <a:endParaRPr lang="en-IN" sz="3000" dirty="0"/>
          </a:p>
          <a:p>
            <a:pPr marL="0" indent="0">
              <a:buNone/>
            </a:pPr>
            <a:r>
              <a:rPr lang="en-IN" sz="3000" dirty="0">
                <a:solidFill>
                  <a:schemeClr val="accent5">
                    <a:lumMod val="75000"/>
                  </a:schemeClr>
                </a:solidFill>
              </a:rPr>
              <a:t>Dominated alternative/ Third Decoy </a:t>
            </a:r>
            <a:r>
              <a:rPr lang="en-IN" sz="3000" dirty="0"/>
              <a:t>– More expensive options may be better . Ex – recharge packs with more no. of days</a:t>
            </a:r>
          </a:p>
          <a:p>
            <a:pPr marL="0" indent="0">
              <a:buNone/>
            </a:pPr>
            <a:r>
              <a:rPr lang="en-IN" sz="3000" dirty="0">
                <a:solidFill>
                  <a:schemeClr val="accent5">
                    <a:lumMod val="75000"/>
                  </a:schemeClr>
                </a:solidFill>
              </a:rPr>
              <a:t>The choice paradox </a:t>
            </a:r>
            <a:r>
              <a:rPr lang="en-IN" sz="3000" dirty="0"/>
              <a:t>– too many choices to the consumer – Ex: four or five options</a:t>
            </a:r>
          </a:p>
          <a:p>
            <a:pPr marL="0" indent="0">
              <a:buNone/>
            </a:pPr>
            <a:r>
              <a:rPr lang="en-IN" sz="3000" dirty="0">
                <a:solidFill>
                  <a:schemeClr val="accent5">
                    <a:lumMod val="75000"/>
                  </a:schemeClr>
                </a:solidFill>
              </a:rPr>
              <a:t>Anchoring</a:t>
            </a:r>
            <a:r>
              <a:rPr lang="en-IN" sz="3000" dirty="0"/>
              <a:t> </a:t>
            </a:r>
            <a:r>
              <a:rPr lang="en-US" sz="3000" dirty="0"/>
              <a:t> - we give greater weight to the first piece of information we encounter Ex: Diamonds</a:t>
            </a:r>
            <a:endParaRPr lang="en-IN" sz="3000" dirty="0"/>
          </a:p>
          <a:p>
            <a:pPr marL="0" indent="0">
              <a:buNone/>
            </a:pPr>
            <a:endParaRPr lang="en-IN" dirty="0"/>
          </a:p>
        </p:txBody>
      </p:sp>
    </p:spTree>
    <p:extLst>
      <p:ext uri="{BB962C8B-B14F-4D97-AF65-F5344CB8AC3E}">
        <p14:creationId xmlns:p14="http://schemas.microsoft.com/office/powerpoint/2010/main" val="52160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0A826-B2C3-1B1E-B037-6D1D338536AC}"/>
              </a:ext>
            </a:extLst>
          </p:cNvPr>
          <p:cNvSpPr>
            <a:spLocks noGrp="1"/>
          </p:cNvSpPr>
          <p:nvPr>
            <p:ph type="title"/>
          </p:nvPr>
        </p:nvSpPr>
        <p:spPr>
          <a:xfrm>
            <a:off x="686834" y="1153572"/>
            <a:ext cx="3200400" cy="4461163"/>
          </a:xfrm>
        </p:spPr>
        <p:txBody>
          <a:bodyPr>
            <a:normAutofit/>
          </a:bodyPr>
          <a:lstStyle/>
          <a:p>
            <a:r>
              <a:rPr lang="en-IN">
                <a:solidFill>
                  <a:srgbClr val="FFFFFF"/>
                </a:solidFill>
              </a:rPr>
              <a:t>How rational are the choices?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5FC1839-9301-29FB-F4E9-0BD1A7BF5075}"/>
              </a:ext>
            </a:extLst>
          </p:cNvPr>
          <p:cNvSpPr>
            <a:spLocks noGrp="1"/>
          </p:cNvSpPr>
          <p:nvPr>
            <p:ph idx="1"/>
          </p:nvPr>
        </p:nvSpPr>
        <p:spPr>
          <a:xfrm>
            <a:off x="4447308" y="591344"/>
            <a:ext cx="6906491" cy="5585619"/>
          </a:xfrm>
        </p:spPr>
        <p:txBody>
          <a:bodyPr anchor="ctr">
            <a:normAutofit/>
          </a:bodyPr>
          <a:lstStyle/>
          <a:p>
            <a:pPr marL="0" indent="0">
              <a:buNone/>
            </a:pPr>
            <a:r>
              <a:rPr lang="en-US" sz="2200" dirty="0"/>
              <a:t>Bill is 34 years old. He is intelligent, but unimaginative, compulsive, and generally lifeless. In school, he was strong in mathematics but weak in social studies and humanities.</a:t>
            </a:r>
          </a:p>
          <a:p>
            <a:r>
              <a:rPr lang="en-US" sz="2200" i="1" dirty="0">
                <a:solidFill>
                  <a:schemeClr val="accent5">
                    <a:lumMod val="75000"/>
                  </a:schemeClr>
                </a:solidFill>
              </a:rPr>
              <a:t>Rank the following eight statements from most probable to least probable:</a:t>
            </a:r>
          </a:p>
          <a:p>
            <a:pPr marL="0" indent="0">
              <a:buNone/>
            </a:pPr>
            <a:r>
              <a:rPr lang="en-US" sz="2200" dirty="0"/>
              <a:t>Bill is a physician who plays poker for a hobby.</a:t>
            </a:r>
          </a:p>
          <a:p>
            <a:pPr marL="0" indent="0">
              <a:buNone/>
            </a:pPr>
            <a:r>
              <a:rPr lang="en-US" sz="2200" dirty="0"/>
              <a:t>Bill is an architect.</a:t>
            </a:r>
          </a:p>
          <a:p>
            <a:pPr marL="0" indent="0">
              <a:buNone/>
            </a:pPr>
            <a:r>
              <a:rPr lang="en-US" sz="2200" dirty="0"/>
              <a:t>Bill is an accountant.</a:t>
            </a:r>
          </a:p>
          <a:p>
            <a:pPr marL="0" indent="0">
              <a:buNone/>
            </a:pPr>
            <a:r>
              <a:rPr lang="en-US" sz="2200" dirty="0"/>
              <a:t>Bill plays jazz for a hobby.</a:t>
            </a:r>
          </a:p>
          <a:p>
            <a:pPr marL="0" indent="0">
              <a:buNone/>
            </a:pPr>
            <a:r>
              <a:rPr lang="en-US" sz="2200" dirty="0"/>
              <a:t>Bill surfs for a hobby.</a:t>
            </a:r>
          </a:p>
          <a:p>
            <a:pPr marL="0" indent="0">
              <a:buNone/>
            </a:pPr>
            <a:r>
              <a:rPr lang="en-US" sz="2200" dirty="0"/>
              <a:t>Bill is a reporter.</a:t>
            </a:r>
          </a:p>
          <a:p>
            <a:pPr marL="0" indent="0">
              <a:buNone/>
            </a:pPr>
            <a:r>
              <a:rPr lang="en-US" sz="2200" dirty="0"/>
              <a:t>Bill is an accountant who plays jazz for a hobby.</a:t>
            </a:r>
          </a:p>
          <a:p>
            <a:pPr marL="0" indent="0">
              <a:buNone/>
            </a:pPr>
            <a:r>
              <a:rPr lang="en-US" sz="2200" dirty="0"/>
              <a:t>Bill climbs mountains for a hobby.</a:t>
            </a:r>
            <a:endParaRPr lang="en-IN" sz="2200" dirty="0"/>
          </a:p>
        </p:txBody>
      </p:sp>
    </p:spTree>
    <p:extLst>
      <p:ext uri="{BB962C8B-B14F-4D97-AF65-F5344CB8AC3E}">
        <p14:creationId xmlns:p14="http://schemas.microsoft.com/office/powerpoint/2010/main" val="318498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2022</TotalTime>
  <Words>2322</Words>
  <Application>Microsoft Office PowerPoint</Application>
  <PresentationFormat>Widescreen</PresentationFormat>
  <Paragraphs>172</Paragraphs>
  <Slides>40</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SourceSansPro</vt:lpstr>
      <vt:lpstr>Wingdings</vt:lpstr>
      <vt:lpstr>Office Theme</vt:lpstr>
      <vt:lpstr>Introduction to Behavioural Economics</vt:lpstr>
      <vt:lpstr>A few examples .., </vt:lpstr>
      <vt:lpstr>PowerPoint Presentation</vt:lpstr>
      <vt:lpstr>How many of us read messages while we drive?</vt:lpstr>
      <vt:lpstr>How do you respond?</vt:lpstr>
      <vt:lpstr>How do you respond?</vt:lpstr>
      <vt:lpstr>Impulsive buying</vt:lpstr>
      <vt:lpstr>Principles of Behavioural Economics</vt:lpstr>
      <vt:lpstr>How rational are the choices?</vt:lpstr>
      <vt:lpstr>Rational behaviour</vt:lpstr>
      <vt:lpstr>What can we invest on?</vt:lpstr>
      <vt:lpstr>Origin of behavioural economics theory</vt:lpstr>
      <vt:lpstr>Behavioural Economics</vt:lpstr>
      <vt:lpstr>PowerPoint Presentation</vt:lpstr>
      <vt:lpstr>PowerPoint Presentation</vt:lpstr>
      <vt:lpstr>Invisible hand</vt:lpstr>
      <vt:lpstr>Economic Incentives </vt:lpstr>
      <vt:lpstr>PowerPoint Presentation</vt:lpstr>
      <vt:lpstr>PowerPoint Presentation</vt:lpstr>
      <vt:lpstr>PowerPoint Presentation</vt:lpstr>
      <vt:lpstr>PowerPoint Presentation</vt:lpstr>
      <vt:lpstr>PowerPoint Presentation</vt:lpstr>
      <vt:lpstr>Traditional Economics</vt:lpstr>
      <vt:lpstr>Neo-Classical Economics</vt:lpstr>
      <vt:lpstr>Behavioral economics</vt:lpstr>
      <vt:lpstr>Difference Between Traditional and Behavioral Economics</vt:lpstr>
      <vt:lpstr>PowerPoint Presentation</vt:lpstr>
      <vt:lpstr>PowerPoint Presentation</vt:lpstr>
      <vt:lpstr>Behavioural economics and social sciences </vt:lpstr>
      <vt:lpstr>Case Study: The Default Effect and Organ Donation Rates</vt:lpstr>
      <vt:lpstr>Questions for Discussion: </vt:lpstr>
      <vt:lpstr>The Ultimatum Game </vt:lpstr>
      <vt:lpstr>Money Illusion</vt:lpstr>
      <vt:lpstr>Let’s think</vt:lpstr>
      <vt:lpstr>PowerPoint Presentation</vt:lpstr>
      <vt:lpstr>Prospect Theory</vt:lpstr>
      <vt:lpstr>PowerPoint Presentation</vt:lpstr>
      <vt:lpstr>Charitable donations</vt:lpstr>
      <vt:lpstr>A few examples..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SASTRA</dc:creator>
  <cp:lastModifiedBy>SASTRA</cp:lastModifiedBy>
  <cp:revision>95</cp:revision>
  <dcterms:created xsi:type="dcterms:W3CDTF">2025-01-03T03:38:44Z</dcterms:created>
  <dcterms:modified xsi:type="dcterms:W3CDTF">2025-01-20T06:09:56Z</dcterms:modified>
</cp:coreProperties>
</file>